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59"/>
  </p:notesMasterIdLst>
  <p:sldIdLst>
    <p:sldId id="331" r:id="rId10"/>
    <p:sldId id="347" r:id="rId11"/>
    <p:sldId id="332" r:id="rId12"/>
    <p:sldId id="316" r:id="rId13"/>
    <p:sldId id="349" r:id="rId14"/>
    <p:sldId id="268" r:id="rId15"/>
    <p:sldId id="256" r:id="rId16"/>
    <p:sldId id="257" r:id="rId17"/>
    <p:sldId id="263" r:id="rId18"/>
    <p:sldId id="258" r:id="rId19"/>
    <p:sldId id="264" r:id="rId20"/>
    <p:sldId id="261" r:id="rId21"/>
    <p:sldId id="259" r:id="rId22"/>
    <p:sldId id="267" r:id="rId23"/>
    <p:sldId id="270" r:id="rId24"/>
    <p:sldId id="310" r:id="rId25"/>
    <p:sldId id="300" r:id="rId26"/>
    <p:sldId id="298" r:id="rId27"/>
    <p:sldId id="301" r:id="rId28"/>
    <p:sldId id="271" r:id="rId29"/>
    <p:sldId id="273" r:id="rId30"/>
    <p:sldId id="338" r:id="rId31"/>
    <p:sldId id="333" r:id="rId32"/>
    <p:sldId id="335" r:id="rId33"/>
    <p:sldId id="276" r:id="rId34"/>
    <p:sldId id="334" r:id="rId35"/>
    <p:sldId id="299" r:id="rId36"/>
    <p:sldId id="329" r:id="rId37"/>
    <p:sldId id="287" r:id="rId38"/>
    <p:sldId id="342" r:id="rId39"/>
    <p:sldId id="343" r:id="rId40"/>
    <p:sldId id="344" r:id="rId41"/>
    <p:sldId id="345" r:id="rId42"/>
    <p:sldId id="346" r:id="rId43"/>
    <p:sldId id="289" r:id="rId44"/>
    <p:sldId id="290" r:id="rId45"/>
    <p:sldId id="277" r:id="rId46"/>
    <p:sldId id="285" r:id="rId47"/>
    <p:sldId id="279" r:id="rId48"/>
    <p:sldId id="306" r:id="rId49"/>
    <p:sldId id="297" r:id="rId50"/>
    <p:sldId id="317" r:id="rId51"/>
    <p:sldId id="325" r:id="rId52"/>
    <p:sldId id="327" r:id="rId53"/>
    <p:sldId id="321" r:id="rId54"/>
    <p:sldId id="302" r:id="rId55"/>
    <p:sldId id="326" r:id="rId56"/>
    <p:sldId id="340" r:id="rId57"/>
    <p:sldId id="311"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74BE5-0EB2-44CE-9767-67064F467804}" type="datetimeFigureOut">
              <a:rPr lang="ru-RU" smtClean="0"/>
              <a:pPr/>
              <a:t>17.03.2020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7A7E2-B94F-48DE-8DBE-32C9260EE09D}" type="slidenum">
              <a:rPr lang="ru-RU" smtClean="0"/>
              <a:pPr/>
              <a:t>‹#›</a:t>
            </a:fld>
            <a:endParaRPr lang="ru-RU"/>
          </a:p>
        </p:txBody>
      </p:sp>
    </p:spTree>
    <p:extLst>
      <p:ext uri="{BB962C8B-B14F-4D97-AF65-F5344CB8AC3E}">
        <p14:creationId xmlns:p14="http://schemas.microsoft.com/office/powerpoint/2010/main" val="396890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97A7E2-B94F-48DE-8DBE-32C9260EE09D}" type="slidenum">
              <a:rPr lang="ru-RU" smtClean="0"/>
              <a:pPr/>
              <a:t>41</a:t>
            </a:fld>
            <a:endParaRPr lang="ru-RU"/>
          </a:p>
        </p:txBody>
      </p:sp>
    </p:spTree>
    <p:extLst>
      <p:ext uri="{BB962C8B-B14F-4D97-AF65-F5344CB8AC3E}">
        <p14:creationId xmlns:p14="http://schemas.microsoft.com/office/powerpoint/2010/main" val="239414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351924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302688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289004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10" name="Номер слайда 9"/>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83935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08997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986914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915906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9" name="Номер слайда 8"/>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99670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57483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Дата 1"/>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18195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412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110721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extLst>
      <p:ext uri="{BB962C8B-B14F-4D97-AF65-F5344CB8AC3E}">
        <p14:creationId xmlns:p14="http://schemas.microsoft.com/office/powerpoint/2010/main" val="3681289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534676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10611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10" name="Номер слайда 9"/>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408088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79251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64329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40839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9" name="Номер слайда 8"/>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888107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016431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Дата 1"/>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83543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2897563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58976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extLst>
      <p:ext uri="{BB962C8B-B14F-4D97-AF65-F5344CB8AC3E}">
        <p14:creationId xmlns:p14="http://schemas.microsoft.com/office/powerpoint/2010/main" val="637186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808742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24626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10" name="Номер слайда 9"/>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960323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75793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201208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61508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9" name="Номер слайда 8"/>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040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2826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178565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Дата 1"/>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757062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82300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extLst>
      <p:ext uri="{BB962C8B-B14F-4D97-AF65-F5344CB8AC3E}">
        <p14:creationId xmlns:p14="http://schemas.microsoft.com/office/powerpoint/2010/main" val="1930317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18323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64576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1555409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620042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41480649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234658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58281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1597324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62720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5369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3912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065959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65556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13210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21406973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86709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69766566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4243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3763696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56748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398795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569243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52351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556959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40993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676239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905156752"/>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110964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46261928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738361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74957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041795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70927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1227996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24018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987720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49391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9829371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164489023"/>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695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2236219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98288590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61150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969397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5959280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638372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325530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7990509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849545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6984524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5676835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4F53F-2301-4AC3-A3F3-8E1236DB0ED0}"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0C5507-D40F-43FC-9D38-1BBB58569564}" type="slidenum">
              <a:rPr lang="ru-RU" smtClean="0"/>
              <a:pPr/>
              <a:t>‹#›</a:t>
            </a:fld>
            <a:endParaRPr lang="ru-RU"/>
          </a:p>
        </p:txBody>
      </p:sp>
    </p:spTree>
    <p:extLst>
      <p:ext uri="{BB962C8B-B14F-4D97-AF65-F5344CB8AC3E}">
        <p14:creationId xmlns:p14="http://schemas.microsoft.com/office/powerpoint/2010/main" val="90627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8043116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DBF5F9">
                    <a:shade val="90000"/>
                  </a:srgbClr>
                </a:solidFill>
              </a:rPr>
              <a:pPr/>
              <a:t>17.03.2020</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57727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956966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288120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640633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9403436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5522301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753052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50601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183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F53F-2301-4AC3-A3F3-8E1236DB0ED0}" type="datetimeFigureOut">
              <a:rPr lang="ru-RU" smtClean="0"/>
              <a:pPr/>
              <a:t>17.03.2020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C5507-D40F-43FC-9D38-1BBB58569564}" type="slidenum">
              <a:rPr lang="ru-RU" smtClean="0"/>
              <a:pPr/>
              <a:t>‹#›</a:t>
            </a:fld>
            <a:endParaRPr lang="ru-RU"/>
          </a:p>
        </p:txBody>
      </p:sp>
    </p:spTree>
    <p:extLst>
      <p:ext uri="{BB962C8B-B14F-4D97-AF65-F5344CB8AC3E}">
        <p14:creationId xmlns:p14="http://schemas.microsoft.com/office/powerpoint/2010/main" val="187910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solidFill>
                <a:srgbClr val="E7DEC9">
                  <a:shade val="50000"/>
                  <a:satMod val="200000"/>
                </a:srgbClr>
              </a:solidFill>
            </a:endParaRPr>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154409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solidFill>
                <a:srgbClr val="E7DEC9">
                  <a:shade val="50000"/>
                  <a:satMod val="200000"/>
                </a:srgbClr>
              </a:solidFill>
            </a:endParaRPr>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708994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C32E0A-DC0D-47B5-A53B-78F25AD758AC}" type="datetimeFigureOut">
              <a:rPr lang="ru-RU" smtClean="0">
                <a:solidFill>
                  <a:srgbClr val="E7DEC9">
                    <a:shade val="50000"/>
                    <a:satMod val="200000"/>
                  </a:srgbClr>
                </a:solidFill>
              </a:rPr>
              <a:pPr/>
              <a:t>17.03.2020</a:t>
            </a:fld>
            <a:endParaRPr lang="ru-RU">
              <a:solidFill>
                <a:srgbClr val="E7DEC9">
                  <a:shade val="50000"/>
                  <a:satMod val="200000"/>
                </a:srgbClr>
              </a:solidFill>
            </a:endParaRPr>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solidFill>
                <a:srgbClr val="E7DEC9">
                  <a:shade val="50000"/>
                  <a:satMod val="200000"/>
                </a:srgbClr>
              </a:solidFill>
            </a:endParaRPr>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85E3AA-0DCF-47F6-A559-AFF424FE231A}"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412846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849845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27564285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14898345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26441316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063965-55C0-4A13-AFFC-B0C9C6F8C2F2}" type="datetimeFigureOut">
              <a:rPr lang="ru-RU" smtClean="0">
                <a:solidFill>
                  <a:srgbClr val="04617B">
                    <a:shade val="90000"/>
                  </a:srgbClr>
                </a:solidFill>
              </a:rPr>
              <a:pPr/>
              <a:t>17.03.2020</a:t>
            </a:fld>
            <a:endParaRPr lang="ru-RU">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6F1171-91BB-4443-9777-947A27A9AEA6}"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0252718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98%D0%B7%D0%BE%D0%BB%D1%8F%D1%86%D0%B8%D1%8F_(%D1%8D%D0%BB%D0%B5%D0%BA%D1%82%D1%80%D0%BE%D1%82%D0%B5%D1%85%D0%BD%D0%B8%D0%BA%D0%B0)" TargetMode="External"/><Relationship Id="rId7" Type="http://schemas.openxmlformats.org/officeDocument/2006/relationships/image" Target="../media/image22.jpeg"/><Relationship Id="rId2" Type="http://schemas.openxmlformats.org/officeDocument/2006/relationships/hyperlink" Target="https://ru.wikipedia.org/wiki/%D0%92%D0%B8%D0%BD%D1%82%D0%BE%D0%B2%D0%B0%D1%8F_%D0%BB%D0%B8%D0%BD%D0%B8%D1%8F" TargetMode="External"/><Relationship Id="rId1" Type="http://schemas.openxmlformats.org/officeDocument/2006/relationships/slideLayout" Target="../slideLayouts/slideLayout1.xml"/><Relationship Id="rId6" Type="http://schemas.openxmlformats.org/officeDocument/2006/relationships/hyperlink" Target="https://ru.wikipedia.org/wiki/%D0%A2%D0%BE%D1%80%D0%BE%D0%B8%D0%B4" TargetMode="External"/><Relationship Id="rId5" Type="http://schemas.openxmlformats.org/officeDocument/2006/relationships/hyperlink" Target="https://ru.wikipedia.org/wiki/%D0%9A%D0%B0%D1%80%D0%BA%D0%B0%D1%81_(%D0%BA%D0%BE%D0%BD%D1%81%D1%82%D1%80%D1%83%D0%BA%D1%86%D0%B8%D1%8F)" TargetMode="External"/><Relationship Id="rId4" Type="http://schemas.openxmlformats.org/officeDocument/2006/relationships/hyperlink" Target="https://ru.wikipedia.org/wiki/%D0%94%D0%B8%D1%8D%D0%BB%D0%B5%D0%BA%D1%82%D1%80%D0%B8%D0%B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ruselectronic.com/news/sila-toka/" TargetMode="Externa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s://an.yandex.ru/count/UOV5_KpHmLa40000Zh5PM9u5XP6LBfK1cm5kGxS28ZA8lqApZGQ9cBLnc0UU0PskXXy2klgwIGEqPmw13wPqYhu_a2S7tBij5m09lR8_OZS6gW6bha-d2RoYJAS9tG7Ua2JqzByr4i8NaRJ9k8y8bz800000s0IFkjHZ8WYVf3SZofClcGn2ZAgB2m6sc4DGjP85HA2Z4u41hwgB2m6pcEPXj985HDcZ4u41sfZcOPIS7YwdW9YeiWoJZmQkzqL1mbqdoKu5iB31dXi7iG6oobC00a08-VT5GS9T9ybE1VmBkQw67mAx-Qq63xhShIG4mV__________3yBoUZPrdQEnkWp5Zm_Dlp-G9mVElYmN00dJ1Eu1s_Xfmtew2QSY2DylyA00G6Zg0UMGyYljWoZndfiUzT8n0gntHG7st1s3bMUxLVUG61NueA1E0lkgYmi1VoW0?test-tag=85213252157473&amp;stat-id=1&amp;" TargetMode="External"/><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1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0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iki.amperka.ru/%D1%81%D1%85%D0%B5%D0%BC%D0%BE%D1%82%D0%B5%D1%85%D0%BD%D0%B8%D0%BA%D0%B0:%D1%80%D0%B5%D0%B7%D0%B8%D1%81%D1%82%D0%BE%D1%80%D1%8B"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0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4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96715"/>
            <a:ext cx="12036670" cy="457200"/>
          </a:xfrm>
          <a:solidFill>
            <a:srgbClr val="002060"/>
          </a:solidFill>
        </p:spPr>
        <p:txBody>
          <a:bodyPr>
            <a:normAutofit/>
          </a:bodyPr>
          <a:lstStyle/>
          <a:p>
            <a:pPr algn="ctr"/>
            <a:r>
              <a:rPr lang="ru-RU" sz="2400" dirty="0" smtClean="0">
                <a:solidFill>
                  <a:schemeClr val="bg1"/>
                </a:solidFill>
                <a:latin typeface="Times New Roman" panose="02020603050405020304" pitchFamily="18" charset="0"/>
                <a:ea typeface="Calibri" panose="020F0502020204030204" pitchFamily="34" charset="0"/>
              </a:rPr>
              <a:t>Дата: 23.11.2017г.                  Тема занятия: </a:t>
            </a:r>
            <a:r>
              <a:rPr lang="ru-RU" sz="2400" dirty="0">
                <a:solidFill>
                  <a:schemeClr val="bg1"/>
                </a:solidFill>
                <a:latin typeface="Times New Roman" panose="02020603050405020304" pitchFamily="18" charset="0"/>
                <a:ea typeface="Calibri" panose="020F0502020204030204" pitchFamily="34" charset="0"/>
              </a:rPr>
              <a:t>«</a:t>
            </a:r>
            <a:r>
              <a:rPr lang="ru-RU" sz="2400" dirty="0" err="1">
                <a:solidFill>
                  <a:schemeClr val="bg1"/>
                </a:solidFill>
                <a:latin typeface="Times New Roman" panose="02020603050405020304" pitchFamily="18" charset="0"/>
                <a:ea typeface="Calibri" panose="020F0502020204030204" pitchFamily="34" charset="0"/>
              </a:rPr>
              <a:t>Электрорадиоэлементы</a:t>
            </a:r>
            <a:r>
              <a:rPr lang="ru-RU" sz="2400" dirty="0">
                <a:solidFill>
                  <a:schemeClr val="bg1"/>
                </a:solidFill>
                <a:latin typeface="Times New Roman" panose="02020603050405020304" pitchFamily="18" charset="0"/>
                <a:ea typeface="Calibri" panose="020F0502020204030204" pitchFamily="34" charset="0"/>
              </a:rPr>
              <a:t>» </a:t>
            </a:r>
            <a:endParaRPr lang="ru-RU" sz="2400" dirty="0">
              <a:solidFill>
                <a:schemeClr val="bg1"/>
              </a:solidFill>
            </a:endParaRPr>
          </a:p>
        </p:txBody>
      </p:sp>
      <p:sp>
        <p:nvSpPr>
          <p:cNvPr id="3" name="Объект 2"/>
          <p:cNvSpPr>
            <a:spLocks noGrp="1"/>
          </p:cNvSpPr>
          <p:nvPr>
            <p:ph sz="half" idx="1"/>
          </p:nvPr>
        </p:nvSpPr>
        <p:spPr>
          <a:xfrm>
            <a:off x="70338" y="624254"/>
            <a:ext cx="5949462" cy="6154615"/>
          </a:xfrm>
          <a:solidFill>
            <a:schemeClr val="accent6">
              <a:lumMod val="20000"/>
              <a:lumOff val="80000"/>
            </a:schemeClr>
          </a:solidFill>
        </p:spPr>
        <p:txBody>
          <a:bodyPr>
            <a:normAutofit fontScale="55000" lnSpcReduction="20000"/>
          </a:bodyPr>
          <a:lstStyle/>
          <a:p>
            <a:r>
              <a:rPr lang="ru-RU" sz="3400" dirty="0">
                <a:latin typeface="Times New Roman" panose="02020603050405020304" pitchFamily="18" charset="0"/>
                <a:ea typeface="Calibri" panose="020F0502020204030204" pitchFamily="34" charset="0"/>
              </a:rPr>
              <a:t>Вид занятия: комбинированный урок </a:t>
            </a:r>
            <a:br>
              <a:rPr lang="ru-RU" sz="3400" dirty="0">
                <a:latin typeface="Times New Roman" panose="02020603050405020304" pitchFamily="18" charset="0"/>
                <a:ea typeface="Calibri" panose="020F0502020204030204" pitchFamily="34" charset="0"/>
              </a:rPr>
            </a:br>
            <a:r>
              <a:rPr lang="ru-RU" sz="3400" dirty="0">
                <a:latin typeface="Times New Roman" panose="02020603050405020304" pitchFamily="18" charset="0"/>
                <a:ea typeface="Calibri" panose="020F0502020204030204" pitchFamily="34" charset="0"/>
              </a:rPr>
              <a:t>Время, отведенное на занятие: </a:t>
            </a:r>
            <a:r>
              <a:rPr lang="ru-RU" sz="3400" dirty="0" smtClean="0">
                <a:latin typeface="Times New Roman" panose="02020603050405020304" pitchFamily="18" charset="0"/>
                <a:ea typeface="Calibri" panose="020F0502020204030204" pitchFamily="34" charset="0"/>
              </a:rPr>
              <a:t>2 </a:t>
            </a:r>
            <a:r>
              <a:rPr lang="ru-RU" sz="3400" dirty="0">
                <a:latin typeface="Times New Roman" panose="02020603050405020304" pitchFamily="18" charset="0"/>
                <a:ea typeface="Calibri" panose="020F0502020204030204" pitchFamily="34" charset="0"/>
              </a:rPr>
              <a:t>часа</a:t>
            </a:r>
            <a:br>
              <a:rPr lang="ru-RU" sz="3400" dirty="0">
                <a:latin typeface="Times New Roman" panose="02020603050405020304" pitchFamily="18" charset="0"/>
                <a:ea typeface="Calibri" panose="020F0502020204030204" pitchFamily="34" charset="0"/>
              </a:rPr>
            </a:br>
            <a:r>
              <a:rPr lang="ru-RU" sz="3400" dirty="0">
                <a:latin typeface="Times New Roman" panose="02020603050405020304" pitchFamily="18" charset="0"/>
                <a:ea typeface="Calibri" panose="020F0502020204030204" pitchFamily="34" charset="0"/>
              </a:rPr>
              <a:t>Место проведения: кабинет №</a:t>
            </a:r>
            <a:r>
              <a:rPr lang="ru-RU" sz="3400" dirty="0" smtClean="0">
                <a:latin typeface="Times New Roman" panose="02020603050405020304" pitchFamily="18" charset="0"/>
                <a:ea typeface="Calibri" panose="020F0502020204030204" pitchFamily="34" charset="0"/>
              </a:rPr>
              <a:t>41</a:t>
            </a:r>
          </a:p>
          <a:p>
            <a:r>
              <a:rPr lang="ru-RU" sz="3400" b="1" dirty="0" smtClean="0">
                <a:solidFill>
                  <a:srgbClr val="C00000"/>
                </a:solidFill>
                <a:latin typeface="Times New Roman" panose="02020603050405020304" pitchFamily="18" charset="0"/>
                <a:ea typeface="Calibri" panose="020F0502020204030204" pitchFamily="34" charset="0"/>
              </a:rPr>
              <a:t>Цели </a:t>
            </a:r>
            <a:r>
              <a:rPr lang="ru-RU" sz="3400" b="1" dirty="0">
                <a:solidFill>
                  <a:srgbClr val="C00000"/>
                </a:solidFill>
                <a:latin typeface="Times New Roman" panose="02020603050405020304" pitchFamily="18" charset="0"/>
                <a:ea typeface="Calibri" panose="020F0502020204030204" pitchFamily="34" charset="0"/>
              </a:rPr>
              <a:t>занятия:</a:t>
            </a:r>
            <a:r>
              <a:rPr lang="ru-RU" sz="3400" dirty="0">
                <a:solidFill>
                  <a:srgbClr val="000000"/>
                </a:solidFill>
                <a:latin typeface="Times New Roman" panose="02020603050405020304" pitchFamily="18" charset="0"/>
                <a:ea typeface="Calibri" panose="020F0502020204030204" pitchFamily="34" charset="0"/>
              </a:rPr>
              <a:t/>
            </a:r>
            <a:br>
              <a:rPr lang="ru-RU" sz="3400" dirty="0">
                <a:solidFill>
                  <a:srgbClr val="000000"/>
                </a:solidFill>
                <a:latin typeface="Times New Roman" panose="02020603050405020304" pitchFamily="18" charset="0"/>
                <a:ea typeface="Calibri" panose="020F0502020204030204" pitchFamily="34" charset="0"/>
              </a:rPr>
            </a:br>
            <a:r>
              <a:rPr lang="ru-RU" sz="3400" b="1" dirty="0">
                <a:solidFill>
                  <a:srgbClr val="000000"/>
                </a:solidFill>
                <a:latin typeface="Times New Roman" panose="02020603050405020304" pitchFamily="18" charset="0"/>
                <a:ea typeface="Calibri" panose="020F0502020204030204" pitchFamily="34" charset="0"/>
              </a:rPr>
              <a:t>- образовательные</a:t>
            </a:r>
            <a:r>
              <a:rPr lang="ru-RU" sz="3400" dirty="0">
                <a:solidFill>
                  <a:srgbClr val="000000"/>
                </a:solidFill>
                <a:latin typeface="Times New Roman" panose="02020603050405020304" pitchFamily="18" charset="0"/>
                <a:ea typeface="Calibri" panose="020F0502020204030204" pitchFamily="34" charset="0"/>
              </a:rPr>
              <a:t>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1. Контроль усвоения знаний по теме: «</a:t>
            </a:r>
            <a:r>
              <a:rPr lang="ru-RU" sz="3400" dirty="0" err="1">
                <a:solidFill>
                  <a:srgbClr val="000000"/>
                </a:solidFill>
                <a:latin typeface="Times New Roman" panose="02020603050405020304" pitchFamily="18" charset="0"/>
                <a:ea typeface="Calibri" panose="020F0502020204030204" pitchFamily="34" charset="0"/>
              </a:rPr>
              <a:t>Электрорадиоэлементы</a:t>
            </a:r>
            <a:r>
              <a:rPr lang="ru-RU" sz="3400" dirty="0">
                <a:solidFill>
                  <a:srgbClr val="000000"/>
                </a:solidFill>
                <a:latin typeface="Times New Roman" panose="02020603050405020304" pitchFamily="18" charset="0"/>
                <a:ea typeface="Calibri" panose="020F0502020204030204" pitchFamily="34" charset="0"/>
              </a:rPr>
              <a:t>»</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2. Изучение роли </a:t>
            </a:r>
            <a:r>
              <a:rPr lang="ru-RU" sz="3400" dirty="0" err="1">
                <a:solidFill>
                  <a:srgbClr val="000000"/>
                </a:solidFill>
                <a:latin typeface="Times New Roman" panose="02020603050405020304" pitchFamily="18" charset="0"/>
                <a:ea typeface="Calibri" panose="020F0502020204030204" pitchFamily="34" charset="0"/>
              </a:rPr>
              <a:t>электрорадиоэлементов</a:t>
            </a:r>
            <a:r>
              <a:rPr lang="ru-RU" sz="3400" dirty="0">
                <a:solidFill>
                  <a:srgbClr val="000000"/>
                </a:solidFill>
                <a:latin typeface="Times New Roman" panose="02020603050405020304" pitchFamily="18" charset="0"/>
                <a:ea typeface="Calibri" panose="020F0502020204030204" pitchFamily="34" charset="0"/>
              </a:rPr>
              <a:t> при построении электрических цепей.</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3. Закрепление теоретического материала по теме занятия.</a:t>
            </a:r>
            <a:br>
              <a:rPr lang="ru-RU" sz="3400" dirty="0">
                <a:solidFill>
                  <a:srgbClr val="000000"/>
                </a:solidFill>
                <a:latin typeface="Times New Roman" panose="02020603050405020304" pitchFamily="18" charset="0"/>
                <a:ea typeface="Calibri" panose="020F0502020204030204" pitchFamily="34" charset="0"/>
              </a:rPr>
            </a:br>
            <a:r>
              <a:rPr lang="ru-RU" sz="3400" b="1" dirty="0">
                <a:solidFill>
                  <a:srgbClr val="000000"/>
                </a:solidFill>
                <a:latin typeface="Times New Roman" panose="02020603050405020304" pitchFamily="18" charset="0"/>
                <a:ea typeface="Calibri" panose="020F0502020204030204" pitchFamily="34" charset="0"/>
              </a:rPr>
              <a:t>- развивающие</a:t>
            </a:r>
            <a:r>
              <a:rPr lang="ru-RU" sz="3400" dirty="0">
                <a:solidFill>
                  <a:srgbClr val="000000"/>
                </a:solidFill>
                <a:latin typeface="Times New Roman" panose="02020603050405020304" pitchFamily="18" charset="0"/>
                <a:ea typeface="Calibri" panose="020F0502020204030204" pitchFamily="34" charset="0"/>
              </a:rPr>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4. Формирование навыков выбора </a:t>
            </a:r>
            <a:r>
              <a:rPr lang="ru-RU" sz="3400" dirty="0" err="1">
                <a:solidFill>
                  <a:srgbClr val="000000"/>
                </a:solidFill>
                <a:latin typeface="Times New Roman" panose="02020603050405020304" pitchFamily="18" charset="0"/>
                <a:ea typeface="Calibri" panose="020F0502020204030204" pitchFamily="34" charset="0"/>
              </a:rPr>
              <a:t>электрорадиоэлементов</a:t>
            </a:r>
            <a:r>
              <a:rPr lang="ru-RU" sz="3400" dirty="0">
                <a:solidFill>
                  <a:srgbClr val="000000"/>
                </a:solidFill>
                <a:latin typeface="Times New Roman" panose="02020603050405020304" pitchFamily="18" charset="0"/>
                <a:ea typeface="Calibri" panose="020F0502020204030204" pitchFamily="34" charset="0"/>
              </a:rPr>
              <a:t>.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5. Формирование умения обучающихся применять способы выбора радиоэлементов на практике.</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6. Формирование системного мышления, умения обобщать.</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a:r>
            <a:br>
              <a:rPr lang="ru-RU" sz="3400" dirty="0">
                <a:solidFill>
                  <a:srgbClr val="000000"/>
                </a:solidFill>
                <a:latin typeface="Times New Roman" panose="02020603050405020304" pitchFamily="18" charset="0"/>
                <a:ea typeface="Calibri" panose="020F0502020204030204" pitchFamily="34" charset="0"/>
              </a:rPr>
            </a:br>
            <a:r>
              <a:rPr lang="ru-RU" sz="3400" b="1" dirty="0">
                <a:solidFill>
                  <a:srgbClr val="000000"/>
                </a:solidFill>
                <a:latin typeface="Times New Roman" panose="02020603050405020304" pitchFamily="18" charset="0"/>
                <a:ea typeface="Calibri" panose="020F0502020204030204" pitchFamily="34" charset="0"/>
              </a:rPr>
              <a:t>- воспитательные</a:t>
            </a:r>
            <a:r>
              <a:rPr lang="ru-RU" sz="3400" dirty="0">
                <a:solidFill>
                  <a:srgbClr val="000000"/>
                </a:solidFill>
                <a:latin typeface="Times New Roman" panose="02020603050405020304" pitchFamily="18" charset="0"/>
                <a:ea typeface="Calibri" panose="020F0502020204030204" pitchFamily="34" charset="0"/>
              </a:rPr>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7. Привитие учащимся интереса к профессии.</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8. Воспитание инженерно-технической культуры. </a:t>
            </a:r>
            <a:endParaRPr lang="ru-RU" sz="3400" dirty="0" smtClean="0">
              <a:solidFill>
                <a:srgbClr val="000000"/>
              </a:solidFill>
              <a:latin typeface="Times New Roman" panose="02020603050405020304" pitchFamily="18" charset="0"/>
              <a:ea typeface="Calibri" panose="020F0502020204030204" pitchFamily="34" charset="0"/>
            </a:endParaRPr>
          </a:p>
          <a:p>
            <a:pPr marL="0" indent="0">
              <a:buNone/>
            </a:pPr>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endParaRPr lang="ru-RU" dirty="0"/>
          </a:p>
        </p:txBody>
      </p:sp>
      <p:sp>
        <p:nvSpPr>
          <p:cNvPr id="4" name="Объект 3"/>
          <p:cNvSpPr>
            <a:spLocks noGrp="1"/>
          </p:cNvSpPr>
          <p:nvPr>
            <p:ph sz="half" idx="2"/>
          </p:nvPr>
        </p:nvSpPr>
        <p:spPr>
          <a:xfrm>
            <a:off x="6172200" y="624254"/>
            <a:ext cx="5934808" cy="6154615"/>
          </a:xfrm>
          <a:solidFill>
            <a:schemeClr val="accent6">
              <a:lumMod val="20000"/>
              <a:lumOff val="80000"/>
            </a:schemeClr>
          </a:solidFill>
        </p:spPr>
        <p:txBody>
          <a:bodyPr>
            <a:normAutofit fontScale="55000" lnSpcReduction="20000"/>
          </a:bodyPr>
          <a:lstStyle/>
          <a:p>
            <a:r>
              <a:rPr lang="ru-RU" sz="3400" dirty="0">
                <a:solidFill>
                  <a:srgbClr val="000000"/>
                </a:solidFill>
                <a:latin typeface="Times New Roman" panose="02020603050405020304" pitchFamily="18" charset="0"/>
                <a:ea typeface="Calibri" panose="020F0502020204030204" pitchFamily="34" charset="0"/>
              </a:rPr>
              <a:t>В результате занятия обучающиеся должны:</a:t>
            </a:r>
            <a:br>
              <a:rPr lang="ru-RU" sz="3400" dirty="0">
                <a:solidFill>
                  <a:srgbClr val="000000"/>
                </a:solidFill>
                <a:latin typeface="Times New Roman" panose="02020603050405020304" pitchFamily="18" charset="0"/>
                <a:ea typeface="Calibri" panose="020F0502020204030204" pitchFamily="34" charset="0"/>
              </a:rPr>
            </a:br>
            <a:r>
              <a:rPr lang="ru-RU" sz="3400" b="1" dirty="0">
                <a:solidFill>
                  <a:srgbClr val="000000"/>
                </a:solidFill>
                <a:latin typeface="Times New Roman" panose="02020603050405020304" pitchFamily="18" charset="0"/>
                <a:ea typeface="Calibri" panose="020F0502020204030204" pitchFamily="34" charset="0"/>
              </a:rPr>
              <a:t>иметь представление</a:t>
            </a:r>
            <a:r>
              <a:rPr lang="ru-RU" sz="3400" dirty="0">
                <a:solidFill>
                  <a:srgbClr val="000000"/>
                </a:solidFill>
                <a:latin typeface="Times New Roman" panose="02020603050405020304" pitchFamily="18" charset="0"/>
                <a:ea typeface="Calibri" panose="020F0502020204030204" pitchFamily="34" charset="0"/>
              </a:rPr>
              <a:t>:</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об основных видах </a:t>
            </a:r>
            <a:r>
              <a:rPr lang="ru-RU" sz="3400" dirty="0" err="1">
                <a:solidFill>
                  <a:srgbClr val="000000"/>
                </a:solidFill>
                <a:latin typeface="Times New Roman" panose="02020603050405020304" pitchFamily="18" charset="0"/>
                <a:ea typeface="Calibri" panose="020F0502020204030204" pitchFamily="34" charset="0"/>
              </a:rPr>
              <a:t>электрорадиоэлементов</a:t>
            </a:r>
            <a:r>
              <a:rPr lang="ru-RU" sz="3400" dirty="0">
                <a:solidFill>
                  <a:srgbClr val="000000"/>
                </a:solidFill>
                <a:latin typeface="Times New Roman" panose="02020603050405020304" pitchFamily="18" charset="0"/>
                <a:ea typeface="Calibri" panose="020F0502020204030204" pitchFamily="34" charset="0"/>
              </a:rPr>
              <a:t>;</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о примерах соединения элементов;</a:t>
            </a:r>
            <a:br>
              <a:rPr lang="ru-RU" sz="3400" dirty="0">
                <a:solidFill>
                  <a:srgbClr val="000000"/>
                </a:solidFill>
                <a:latin typeface="Times New Roman" panose="02020603050405020304" pitchFamily="18" charset="0"/>
                <a:ea typeface="Calibri" panose="020F0502020204030204" pitchFamily="34" charset="0"/>
              </a:rPr>
            </a:br>
            <a:r>
              <a:rPr lang="ru-RU" sz="3400" b="1" dirty="0">
                <a:solidFill>
                  <a:srgbClr val="000000"/>
                </a:solidFill>
                <a:latin typeface="Times New Roman" panose="02020603050405020304" pitchFamily="18" charset="0"/>
                <a:ea typeface="Calibri" panose="020F0502020204030204" pitchFamily="34" charset="0"/>
              </a:rPr>
              <a:t>знать:</a:t>
            </a:r>
            <a:r>
              <a:rPr lang="ru-RU" sz="3400" dirty="0">
                <a:solidFill>
                  <a:srgbClr val="000000"/>
                </a:solidFill>
                <a:latin typeface="Times New Roman" panose="02020603050405020304" pitchFamily="18" charset="0"/>
                <a:ea typeface="Calibri" panose="020F0502020204030204" pitchFamily="34" charset="0"/>
              </a:rPr>
              <a:t>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назначение и область применения </a:t>
            </a:r>
            <a:r>
              <a:rPr lang="ru-RU" sz="3400" dirty="0" err="1">
                <a:solidFill>
                  <a:srgbClr val="000000"/>
                </a:solidFill>
                <a:latin typeface="Times New Roman" panose="02020603050405020304" pitchFamily="18" charset="0"/>
                <a:ea typeface="Calibri" panose="020F0502020204030204" pitchFamily="34" charset="0"/>
              </a:rPr>
              <a:t>электрорадиоэлементов</a:t>
            </a:r>
            <a:r>
              <a:rPr lang="ru-RU" sz="3400" dirty="0">
                <a:solidFill>
                  <a:srgbClr val="000000"/>
                </a:solidFill>
                <a:latin typeface="Times New Roman" panose="02020603050405020304" pitchFamily="18" charset="0"/>
                <a:ea typeface="Calibri" panose="020F0502020204030204" pitchFamily="34" charset="0"/>
              </a:rPr>
              <a:t>;</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схемы делителя напряжения;</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цветовую маркировку резисторов для систем ОПС.</a:t>
            </a:r>
            <a:br>
              <a:rPr lang="ru-RU" sz="3400" dirty="0">
                <a:solidFill>
                  <a:srgbClr val="000000"/>
                </a:solidFill>
                <a:latin typeface="Times New Roman" panose="02020603050405020304" pitchFamily="18" charset="0"/>
                <a:ea typeface="Calibri" panose="020F0502020204030204" pitchFamily="34" charset="0"/>
              </a:rPr>
            </a:br>
            <a:r>
              <a:rPr lang="ru-RU" sz="3400" b="1" dirty="0">
                <a:solidFill>
                  <a:srgbClr val="000000"/>
                </a:solidFill>
                <a:latin typeface="Times New Roman" panose="02020603050405020304" pitchFamily="18" charset="0"/>
                <a:ea typeface="Calibri" panose="020F0502020204030204" pitchFamily="34" charset="0"/>
              </a:rPr>
              <a:t>уметь:</a:t>
            </a:r>
            <a:r>
              <a:rPr lang="ru-RU" sz="3400" dirty="0">
                <a:solidFill>
                  <a:srgbClr val="000000"/>
                </a:solidFill>
                <a:latin typeface="Times New Roman" panose="02020603050405020304" pitchFamily="18" charset="0"/>
                <a:ea typeface="Calibri" panose="020F0502020204030204" pitchFamily="34" charset="0"/>
              </a:rPr>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рассчитывать </a:t>
            </a:r>
            <a:r>
              <a:rPr lang="ru-RU" sz="3400" dirty="0" smtClean="0">
                <a:solidFill>
                  <a:srgbClr val="000000"/>
                </a:solidFill>
                <a:latin typeface="Times New Roman" panose="02020603050405020304" pitchFamily="18" charset="0"/>
                <a:ea typeface="Calibri" panose="020F0502020204030204" pitchFamily="34" charset="0"/>
              </a:rPr>
              <a:t>характеристики </a:t>
            </a:r>
            <a:r>
              <a:rPr lang="ru-RU" sz="3400" dirty="0">
                <a:solidFill>
                  <a:srgbClr val="000000"/>
                </a:solidFill>
                <a:latin typeface="Times New Roman" panose="02020603050405020304" pitchFamily="18" charset="0"/>
                <a:ea typeface="Calibri" panose="020F0502020204030204" pitchFamily="34" charset="0"/>
              </a:rPr>
              <a:t>делителей напряжения; </a:t>
            </a:r>
            <a:br>
              <a:rPr lang="ru-RU" sz="3400" dirty="0">
                <a:solidFill>
                  <a:srgbClr val="000000"/>
                </a:solidFill>
                <a:latin typeface="Times New Roman" panose="02020603050405020304" pitchFamily="18" charset="0"/>
                <a:ea typeface="Calibri" panose="020F0502020204030204" pitchFamily="34" charset="0"/>
              </a:rPr>
            </a:br>
            <a:r>
              <a:rPr lang="ru-RU" sz="3400" dirty="0">
                <a:solidFill>
                  <a:srgbClr val="000000"/>
                </a:solidFill>
                <a:latin typeface="Times New Roman" panose="02020603050405020304" pitchFamily="18" charset="0"/>
                <a:ea typeface="Calibri" panose="020F0502020204030204" pitchFamily="34" charset="0"/>
              </a:rPr>
              <a:t>- выбирать резисторы по цветовым полоскам на их корпусе;</a:t>
            </a:r>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endParaRPr lang="ru-RU" dirty="0"/>
          </a:p>
        </p:txBody>
      </p:sp>
    </p:spTree>
    <p:extLst>
      <p:ext uri="{BB962C8B-B14F-4D97-AF65-F5344CB8AC3E}">
        <p14:creationId xmlns:p14="http://schemas.microsoft.com/office/powerpoint/2010/main" val="316005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261" y="105507"/>
            <a:ext cx="12040331" cy="1732086"/>
          </a:xfrm>
          <a:solidFill>
            <a:schemeClr val="accent6">
              <a:lumMod val="20000"/>
              <a:lumOff val="80000"/>
            </a:schemeClr>
          </a:solidFill>
        </p:spPr>
        <p:txBody>
          <a:bodyPr>
            <a:noAutofit/>
          </a:bodyPr>
          <a:lstStyle/>
          <a:p>
            <a:pPr indent="361950"/>
            <a:r>
              <a:rPr lang="ru-RU" sz="2400" dirty="0" smtClean="0">
                <a:solidFill>
                  <a:srgbClr val="000000"/>
                </a:solidFill>
                <a:effectLst/>
                <a:latin typeface="Times New Roman" panose="02020603050405020304" pitchFamily="18" charset="0"/>
                <a:ea typeface="Calibri" panose="020F0502020204030204" pitchFamily="34" charset="0"/>
              </a:rPr>
              <a:t/>
            </a:r>
            <a:br>
              <a:rPr lang="ru-RU" sz="2400" dirty="0" smtClean="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latin typeface="Times New Roman" panose="02020603050405020304" pitchFamily="18" charset="0"/>
                <a:ea typeface="Calibri" panose="020F0502020204030204" pitchFamily="34" charset="0"/>
              </a:rPr>
              <a:t/>
            </a:r>
            <a:br>
              <a:rPr lang="ru-RU" sz="2400" dirty="0">
                <a:solidFill>
                  <a:srgbClr val="000000"/>
                </a:solidFill>
                <a:latin typeface="Times New Roman" panose="02020603050405020304" pitchFamily="18" charset="0"/>
                <a:ea typeface="Calibri" panose="020F0502020204030204" pitchFamily="34" charset="0"/>
              </a:rPr>
            </a:br>
            <a:r>
              <a:rPr lang="ru-RU" sz="2400" dirty="0" smtClean="0">
                <a:solidFill>
                  <a:srgbClr val="000000"/>
                </a:solidFill>
                <a:latin typeface="Times New Roman" panose="02020603050405020304" pitchFamily="18" charset="0"/>
                <a:ea typeface="Calibri" panose="020F0502020204030204" pitchFamily="34" charset="0"/>
              </a:rPr>
              <a:t/>
            </a:r>
            <a:br>
              <a:rPr lang="ru-RU" sz="2400" dirty="0" smtClean="0">
                <a:solidFill>
                  <a:srgbClr val="000000"/>
                </a:solidFill>
                <a:latin typeface="Times New Roman" panose="02020603050405020304" pitchFamily="18" charset="0"/>
                <a:ea typeface="Calibri" panose="020F0502020204030204" pitchFamily="34" charset="0"/>
              </a:rPr>
            </a:br>
            <a:r>
              <a:rPr lang="ru-RU" sz="2400" dirty="0">
                <a:solidFill>
                  <a:srgbClr val="000000"/>
                </a:solidFill>
                <a:latin typeface="Times New Roman" panose="02020603050405020304" pitchFamily="18" charset="0"/>
                <a:ea typeface="Calibri" panose="020F0502020204030204" pitchFamily="34" charset="0"/>
              </a:rPr>
              <a:t/>
            </a:r>
            <a:br>
              <a:rPr lang="ru-RU" sz="2400" dirty="0">
                <a:solidFill>
                  <a:srgbClr val="000000"/>
                </a:solidFill>
                <a:latin typeface="Times New Roman" panose="02020603050405020304" pitchFamily="18" charset="0"/>
                <a:ea typeface="Calibri" panose="020F0502020204030204" pitchFamily="34" charset="0"/>
              </a:rPr>
            </a:br>
            <a:r>
              <a:rPr lang="ru-RU" sz="2400" dirty="0" smtClean="0">
                <a:solidFill>
                  <a:srgbClr val="000000"/>
                </a:solidFill>
                <a:latin typeface="Times New Roman" panose="02020603050405020304" pitchFamily="18" charset="0"/>
                <a:ea typeface="Calibri" panose="020F0502020204030204" pitchFamily="34" charset="0"/>
              </a:rPr>
              <a:t/>
            </a:r>
            <a:br>
              <a:rPr lang="ru-RU" sz="2400" dirty="0" smtClean="0">
                <a:solidFill>
                  <a:srgbClr val="000000"/>
                </a:solidFill>
                <a:latin typeface="Times New Roman" panose="02020603050405020304" pitchFamily="18" charset="0"/>
                <a:ea typeface="Calibri" panose="020F0502020204030204" pitchFamily="34" charset="0"/>
              </a:rPr>
            </a:br>
            <a:r>
              <a:rPr lang="ru-RU" sz="2400" dirty="0" smtClean="0">
                <a:solidFill>
                  <a:srgbClr val="000000"/>
                </a:solidFill>
                <a:effectLst/>
                <a:latin typeface="Times New Roman" panose="02020603050405020304" pitchFamily="18" charset="0"/>
                <a:ea typeface="Calibri" panose="020F0502020204030204" pitchFamily="34" charset="0"/>
              </a:rPr>
              <a:t> </a:t>
            </a:r>
            <a:r>
              <a:rPr lang="ru-RU" sz="2400" dirty="0" smtClean="0">
                <a:effectLst/>
                <a:latin typeface="Times New Roman" panose="02020603050405020304" pitchFamily="18" charset="0"/>
                <a:ea typeface="Calibri" panose="020F0502020204030204" pitchFamily="34" charset="0"/>
              </a:rPr>
              <a:t>Практически ни одна схема не обходиться без резисторов</a:t>
            </a:r>
            <a:r>
              <a:rPr lang="ru-RU" sz="2400" dirty="0">
                <a:latin typeface="Times New Roman" panose="02020603050405020304" pitchFamily="18" charset="0"/>
                <a:ea typeface="Calibri" panose="020F0502020204030204" pitchFamily="34" charset="0"/>
              </a:rPr>
              <a:t>.</a:t>
            </a:r>
            <a:r>
              <a:rPr lang="ru-RU" sz="2400" u="sng" dirty="0" smtClean="0">
                <a:effectLst/>
                <a:latin typeface="Times New Roman" panose="02020603050405020304" pitchFamily="18" charset="0"/>
                <a:ea typeface="Calibri" panose="020F0502020204030204" pitchFamily="34" charset="0"/>
              </a:rPr>
              <a:t/>
            </a:r>
            <a:br>
              <a:rPr lang="ru-RU" sz="2400" u="sng" dirty="0" smtClean="0">
                <a:effectLst/>
                <a:latin typeface="Times New Roman" panose="02020603050405020304" pitchFamily="18" charset="0"/>
                <a:ea typeface="Calibri" panose="020F0502020204030204" pitchFamily="34" charset="0"/>
              </a:rPr>
            </a:br>
            <a:r>
              <a:rPr lang="ru-RU" sz="2400" u="sng" dirty="0" smtClean="0">
                <a:effectLst/>
                <a:latin typeface="Times New Roman" panose="02020603050405020304" pitchFamily="18" charset="0"/>
                <a:ea typeface="Calibri" panose="020F0502020204030204" pitchFamily="34" charset="0"/>
              </a:rPr>
              <a:t>С помощью подбора соответствующих величин резисторов и их соединений, </a:t>
            </a:r>
            <a:r>
              <a:rPr lang="ru-RU" sz="2400" u="sng" dirty="0">
                <a:latin typeface="Times New Roman" panose="02020603050405020304" pitchFamily="18" charset="0"/>
                <a:ea typeface="Calibri" panose="020F0502020204030204" pitchFamily="34" charset="0"/>
              </a:rPr>
              <a:t>можно устанавливать различные значения напряжения и силы тока в электрических цепях.</a:t>
            </a:r>
            <a:br>
              <a:rPr lang="ru-RU" sz="2400" u="sng" dirty="0">
                <a:latin typeface="Times New Roman" panose="02020603050405020304" pitchFamily="18" charset="0"/>
                <a:ea typeface="Calibri" panose="020F0502020204030204" pitchFamily="34" charset="0"/>
              </a:rPr>
            </a:br>
            <a:r>
              <a:rPr lang="ru-RU" sz="2400" u="sng" dirty="0" smtClean="0">
                <a:effectLst/>
                <a:latin typeface="Times New Roman" panose="02020603050405020304" pitchFamily="18" charset="0"/>
                <a:ea typeface="Calibri" panose="020F0502020204030204" pitchFamily="34" charset="0"/>
              </a:rPr>
              <a:t/>
            </a:r>
            <a:br>
              <a:rPr lang="ru-RU" sz="2400" u="sng" dirty="0" smtClean="0">
                <a:effectLst/>
                <a:latin typeface="Times New Roman" panose="02020603050405020304" pitchFamily="18" charset="0"/>
                <a:ea typeface="Calibri" panose="020F0502020204030204" pitchFamily="34" charset="0"/>
              </a:rPr>
            </a:br>
            <a:endParaRPr lang="ru-RU" sz="2400" dirty="0"/>
          </a:p>
        </p:txBody>
      </p:sp>
      <p:sp>
        <p:nvSpPr>
          <p:cNvPr id="3" name="Подзаголовок 2"/>
          <p:cNvSpPr>
            <a:spLocks noGrp="1"/>
          </p:cNvSpPr>
          <p:nvPr>
            <p:ph type="subTitle" idx="1"/>
          </p:nvPr>
        </p:nvSpPr>
        <p:spPr>
          <a:xfrm>
            <a:off x="84261" y="1837593"/>
            <a:ext cx="12040331" cy="4858481"/>
          </a:xfrm>
          <a:solidFill>
            <a:schemeClr val="accent6">
              <a:lumMod val="20000"/>
              <a:lumOff val="80000"/>
            </a:schemeClr>
          </a:solidFill>
        </p:spPr>
        <p:txBody>
          <a:bodyPr>
            <a:normAutofit/>
          </a:bodyPr>
          <a:lstStyle/>
          <a:p>
            <a:endParaRPr lang="ru-RU" u="sng" dirty="0" smtClean="0">
              <a:solidFill>
                <a:srgbClr val="000000"/>
              </a:solidFill>
              <a:latin typeface="Times New Roman" panose="02020603050405020304" pitchFamily="18" charset="0"/>
              <a:ea typeface="Calibri" panose="020F0502020204030204" pitchFamily="34" charset="0"/>
              <a:cs typeface="+mj-cs"/>
            </a:endParaRPr>
          </a:p>
          <a:p>
            <a:endParaRPr lang="ru-RU" u="sng" dirty="0">
              <a:solidFill>
                <a:srgbClr val="000000"/>
              </a:solidFill>
              <a:latin typeface="Times New Roman" panose="02020603050405020304" pitchFamily="18" charset="0"/>
              <a:ea typeface="Calibri" panose="020F0502020204030204" pitchFamily="34" charset="0"/>
              <a:cs typeface="+mj-cs"/>
            </a:endParaRPr>
          </a:p>
          <a:p>
            <a:endParaRPr lang="ru-RU" u="sng" dirty="0" smtClean="0">
              <a:solidFill>
                <a:srgbClr val="000000"/>
              </a:solidFill>
              <a:latin typeface="Times New Roman" panose="02020603050405020304" pitchFamily="18" charset="0"/>
              <a:ea typeface="Calibri" panose="020F0502020204030204" pitchFamily="34" charset="0"/>
              <a:cs typeface="+mj-cs"/>
            </a:endParaRPr>
          </a:p>
          <a:p>
            <a:endParaRPr lang="ru-RU" u="sng" dirty="0">
              <a:solidFill>
                <a:srgbClr val="000000"/>
              </a:solidFill>
              <a:latin typeface="Times New Roman" panose="02020603050405020304" pitchFamily="18" charset="0"/>
              <a:ea typeface="Calibri" panose="020F0502020204030204" pitchFamily="34" charset="0"/>
              <a:cs typeface="+mj-cs"/>
            </a:endParaRPr>
          </a:p>
          <a:p>
            <a:endParaRPr lang="ru-RU" u="sng" dirty="0" smtClean="0">
              <a:solidFill>
                <a:srgbClr val="000000"/>
              </a:solidFill>
              <a:latin typeface="Times New Roman" panose="02020603050405020304" pitchFamily="18" charset="0"/>
              <a:ea typeface="Calibri" panose="020F0502020204030204" pitchFamily="34" charset="0"/>
              <a:cs typeface="+mj-cs"/>
            </a:endParaRPr>
          </a:p>
          <a:p>
            <a:endParaRPr lang="ru-RU" u="sng" dirty="0">
              <a:solidFill>
                <a:srgbClr val="000000"/>
              </a:solidFill>
              <a:latin typeface="Times New Roman" panose="02020603050405020304" pitchFamily="18" charset="0"/>
              <a:ea typeface="Calibri" panose="020F0502020204030204" pitchFamily="34" charset="0"/>
              <a:cs typeface="+mj-cs"/>
            </a:endParaRPr>
          </a:p>
        </p:txBody>
      </p:sp>
      <p:pic>
        <p:nvPicPr>
          <p:cNvPr id="5" name="Рисунок 4"/>
          <p:cNvPicPr>
            <a:picLocks noChangeAspect="1"/>
          </p:cNvPicPr>
          <p:nvPr/>
        </p:nvPicPr>
        <p:blipFill rotWithShape="1">
          <a:blip r:embed="rId2"/>
          <a:srcRect t="4163"/>
          <a:stretch/>
        </p:blipFill>
        <p:spPr>
          <a:xfrm>
            <a:off x="84261" y="1178534"/>
            <a:ext cx="8463328" cy="3457573"/>
          </a:xfrm>
          <a:prstGeom prst="rect">
            <a:avLst/>
          </a:prstGeom>
        </p:spPr>
      </p:pic>
      <p:pic>
        <p:nvPicPr>
          <p:cNvPr id="6" name="Рисунок 5" descr="C:\Users\user\AppData\Local\Microsoft\Windows\Temporary Internet Files\Content.Word\IMG_0837.jpg"/>
          <p:cNvPicPr/>
          <p:nvPr/>
        </p:nvPicPr>
        <p:blipFill rotWithShape="1">
          <a:blip r:embed="rId3" cstate="print">
            <a:extLst>
              <a:ext uri="{28A0092B-C50C-407E-A947-70E740481C1C}">
                <a14:useLocalDpi xmlns:a14="http://schemas.microsoft.com/office/drawing/2010/main" val="0"/>
              </a:ext>
            </a:extLst>
          </a:blip>
          <a:srcRect t="5806" b="10344"/>
          <a:stretch/>
        </p:blipFill>
        <p:spPr bwMode="auto">
          <a:xfrm>
            <a:off x="6738571" y="2263169"/>
            <a:ext cx="5386021" cy="4432905"/>
          </a:xfrm>
          <a:prstGeom prst="rect">
            <a:avLst/>
          </a:prstGeom>
          <a:noFill/>
          <a:ln>
            <a:noFill/>
          </a:ln>
        </p:spPr>
      </p:pic>
      <p:pic>
        <p:nvPicPr>
          <p:cNvPr id="7" name="Рисунок 6"/>
          <p:cNvPicPr>
            <a:picLocks noChangeAspect="1"/>
          </p:cNvPicPr>
          <p:nvPr/>
        </p:nvPicPr>
        <p:blipFill rotWithShape="1">
          <a:blip r:embed="rId4"/>
          <a:srcRect l="24156"/>
          <a:stretch/>
        </p:blipFill>
        <p:spPr>
          <a:xfrm rot="5400000">
            <a:off x="2410223" y="2367727"/>
            <a:ext cx="2002385" cy="6654310"/>
          </a:xfrm>
          <a:prstGeom prst="rect">
            <a:avLst/>
          </a:prstGeom>
        </p:spPr>
      </p:pic>
    </p:spTree>
    <p:extLst>
      <p:ext uri="{BB962C8B-B14F-4D97-AF65-F5344CB8AC3E}">
        <p14:creationId xmlns:p14="http://schemas.microsoft.com/office/powerpoint/2010/main" val="2720693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9469" y="87923"/>
            <a:ext cx="11909181" cy="3050931"/>
          </a:xfrm>
          <a:solidFill>
            <a:schemeClr val="accent6">
              <a:lumMod val="20000"/>
              <a:lumOff val="80000"/>
            </a:schemeClr>
          </a:solidFill>
        </p:spPr>
        <p:txBody>
          <a:bodyPr>
            <a:normAutofit fontScale="90000"/>
          </a:bodyPr>
          <a:lstStyle/>
          <a:p>
            <a:pPr lvl="0" algn="l">
              <a:spcBef>
                <a:spcPts val="1000"/>
              </a:spcBef>
            </a:pPr>
            <a:r>
              <a:rPr lang="ru-RU" sz="2400" dirty="0" smtClean="0">
                <a:solidFill>
                  <a:srgbClr val="000000"/>
                </a:solidFill>
                <a:latin typeface="Times New Roman" panose="02020603050405020304" pitchFamily="18" charset="0"/>
                <a:ea typeface="Calibri" panose="020F0502020204030204" pitchFamily="34" charset="0"/>
                <a:cs typeface="+mn-cs"/>
              </a:rPr>
              <a:t>                                                             </a:t>
            </a:r>
            <a:r>
              <a:rPr lang="ru-RU" sz="2700" u="sng" dirty="0" smtClean="0">
                <a:solidFill>
                  <a:srgbClr val="000000"/>
                </a:solidFill>
                <a:latin typeface="Times New Roman" panose="02020603050405020304" pitchFamily="18" charset="0"/>
                <a:ea typeface="Calibri" panose="020F0502020204030204" pitchFamily="34" charset="0"/>
                <a:cs typeface="+mn-cs"/>
              </a:rPr>
              <a:t>Характеристики </a:t>
            </a:r>
            <a:r>
              <a:rPr lang="ru-RU" sz="2700" u="sng" dirty="0">
                <a:solidFill>
                  <a:srgbClr val="000000"/>
                </a:solidFill>
                <a:latin typeface="Times New Roman" panose="02020603050405020304" pitchFamily="18" charset="0"/>
                <a:ea typeface="Calibri" panose="020F0502020204030204" pitchFamily="34" charset="0"/>
                <a:cs typeface="+mn-cs"/>
              </a:rPr>
              <a:t>резистора</a:t>
            </a:r>
            <a:r>
              <a:rPr lang="ru-RU" sz="2400" dirty="0">
                <a:solidFill>
                  <a:srgbClr val="000000"/>
                </a:solidFill>
                <a:latin typeface="Times New Roman" panose="02020603050405020304" pitchFamily="18" charset="0"/>
                <a:ea typeface="Calibri" panose="020F0502020204030204" pitchFamily="34" charset="0"/>
                <a:cs typeface="+mn-cs"/>
              </a:rPr>
              <a:t/>
            </a:r>
            <a:br>
              <a:rPr lang="ru-RU" sz="2400" dirty="0">
                <a:solidFill>
                  <a:srgbClr val="000000"/>
                </a:solidFill>
                <a:latin typeface="Times New Roman" panose="02020603050405020304" pitchFamily="18" charset="0"/>
                <a:ea typeface="Calibri" panose="020F0502020204030204" pitchFamily="34" charset="0"/>
                <a:cs typeface="+mn-cs"/>
              </a:rPr>
            </a:br>
            <a:r>
              <a:rPr lang="ru-RU" sz="2400" dirty="0" smtClean="0">
                <a:solidFill>
                  <a:srgbClr val="000000"/>
                </a:solidFill>
                <a:latin typeface="Times New Roman" panose="02020603050405020304" pitchFamily="18" charset="0"/>
                <a:ea typeface="Calibri" panose="020F0502020204030204" pitchFamily="34" charset="0"/>
                <a:cs typeface="+mn-cs"/>
              </a:rPr>
              <a:t>    </a:t>
            </a:r>
            <a:r>
              <a:rPr lang="ru-RU" sz="2400" dirty="0">
                <a:solidFill>
                  <a:srgbClr val="ED7D31"/>
                </a:solidFill>
                <a:latin typeface="Calibri" panose="020F0502020204030204"/>
                <a:ea typeface="+mn-ea"/>
                <a:cs typeface="+mn-cs"/>
              </a:rPr>
              <a:t/>
            </a:r>
            <a:br>
              <a:rPr lang="ru-RU" sz="2400" dirty="0">
                <a:solidFill>
                  <a:srgbClr val="ED7D31"/>
                </a:solidFill>
                <a:latin typeface="Calibri" panose="020F0502020204030204"/>
                <a:ea typeface="+mn-ea"/>
                <a:cs typeface="+mn-cs"/>
              </a:rPr>
            </a:br>
            <a:r>
              <a:rPr lang="ru-RU" sz="2400" dirty="0" smtClean="0">
                <a:solidFill>
                  <a:srgbClr val="ED7D31"/>
                </a:solidFill>
                <a:latin typeface="Calibri" panose="020F0502020204030204"/>
                <a:ea typeface="+mn-ea"/>
                <a:cs typeface="+mn-cs"/>
              </a:rPr>
              <a:t>    </a:t>
            </a:r>
            <a:r>
              <a:rPr lang="ru-RU" sz="2700" dirty="0" smtClean="0">
                <a:latin typeface="Times New Roman" panose="02020603050405020304" pitchFamily="18" charset="0"/>
                <a:cs typeface="Times New Roman" panose="02020603050405020304" pitchFamily="18" charset="0"/>
              </a:rPr>
              <a:t>Основной характеристикой резисторов является их </a:t>
            </a:r>
            <a:r>
              <a:rPr lang="ru-RU" sz="2700" b="1" i="1" dirty="0" smtClean="0">
                <a:latin typeface="Times New Roman" panose="02020603050405020304" pitchFamily="18" charset="0"/>
                <a:cs typeface="Times New Roman" panose="02020603050405020304" pitchFamily="18" charset="0"/>
              </a:rPr>
              <a:t>номинальное сопротивление</a:t>
            </a:r>
            <a:r>
              <a:rPr lang="ru-RU" sz="2700" dirty="0">
                <a:latin typeface="Times New Roman" panose="02020603050405020304" pitchFamily="18" charset="0"/>
                <a:cs typeface="Times New Roman" panose="02020603050405020304" pitchFamily="18" charset="0"/>
              </a:rPr>
              <a:t>,</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о</a:t>
            </a:r>
            <a:r>
              <a:rPr lang="ru-RU" sz="2700" dirty="0" smtClean="0">
                <a:latin typeface="Times New Roman" panose="02020603050405020304" pitchFamily="18" charset="0"/>
                <a:cs typeface="Times New Roman" panose="02020603050405020304" pitchFamily="18" charset="0"/>
              </a:rPr>
              <a:t>бозначающее сопротивление резистора с учетом допустимых отклонений от заданного значения при его изготовлении. Отклонение (в процентах) фактического значения сопротивления от номинального, называется </a:t>
            </a:r>
            <a:r>
              <a:rPr lang="ru-RU" sz="2700" b="1" i="1" dirty="0" smtClean="0">
                <a:latin typeface="Times New Roman" panose="02020603050405020304" pitchFamily="18" charset="0"/>
                <a:cs typeface="Times New Roman" panose="02020603050405020304" pitchFamily="18" charset="0"/>
              </a:rPr>
              <a:t>допуском</a:t>
            </a:r>
            <a:r>
              <a:rPr lang="ru-RU" sz="2700" dirty="0" smtClean="0">
                <a:latin typeface="Times New Roman" panose="02020603050405020304" pitchFamily="18" charset="0"/>
                <a:cs typeface="Times New Roman" panose="02020603050405020304" pitchFamily="18" charset="0"/>
              </a:rPr>
              <a:t>, определяет класс точности: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1 класс- отклонение +-5%, 2 класс -отклонение+-10%, 3 класс-отклонение +-20%.</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На корпусах резисторов наносится </a:t>
            </a:r>
            <a:r>
              <a:rPr lang="ru-RU" sz="2700" b="1" i="1" dirty="0" smtClean="0">
                <a:latin typeface="Times New Roman" panose="02020603050405020304" pitchFamily="18" charset="0"/>
                <a:cs typeface="Times New Roman" panose="02020603050405020304" pitchFamily="18" charset="0"/>
              </a:rPr>
              <a:t>маркировка- условные обозначения</a:t>
            </a:r>
            <a:r>
              <a:rPr lang="ru-RU" sz="2700" dirty="0" smtClean="0">
                <a:latin typeface="Times New Roman" panose="02020603050405020304" pitchFamily="18" charset="0"/>
                <a:cs typeface="Times New Roman" panose="02020603050405020304" pitchFamily="18" charset="0"/>
              </a:rPr>
              <a:t>, по которым можно определить сопротивления и класс точности прибора.</a:t>
            </a:r>
            <a:endParaRPr lang="ru-RU" sz="27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9469" y="3138854"/>
            <a:ext cx="11909181" cy="3547696"/>
          </a:xfrm>
          <a:solidFill>
            <a:schemeClr val="accent6">
              <a:lumMod val="20000"/>
              <a:lumOff val="80000"/>
            </a:schemeClr>
          </a:solidFill>
        </p:spPr>
        <p:txBody>
          <a:bodyPr>
            <a:normAutofit/>
          </a:bodyPr>
          <a:lstStyle/>
          <a:p>
            <a:pPr indent="361950" algn="l"/>
            <a:r>
              <a:rPr lang="ru-RU" dirty="0" smtClean="0">
                <a:latin typeface="Times New Roman" panose="02020603050405020304" pitchFamily="18" charset="0"/>
                <a:cs typeface="Times New Roman" panose="02020603050405020304" pitchFamily="18" charset="0"/>
              </a:rPr>
              <a:t>Другой важной характеристикой резисторов является их </a:t>
            </a:r>
            <a:r>
              <a:rPr lang="ru-RU" b="1" i="1" dirty="0" smtClean="0">
                <a:latin typeface="Times New Roman" panose="02020603050405020304" pitchFamily="18" charset="0"/>
                <a:cs typeface="Times New Roman" panose="02020603050405020304" pitchFamily="18" charset="0"/>
              </a:rPr>
              <a:t>номинальная мощность рассеивания</a:t>
            </a:r>
            <a:r>
              <a:rPr lang="ru-RU" dirty="0" smtClean="0">
                <a:latin typeface="Times New Roman" panose="02020603050405020304" pitchFamily="18" charset="0"/>
                <a:cs typeface="Times New Roman" panose="02020603050405020304" pitchFamily="18" charset="0"/>
              </a:rPr>
              <a:t>. Из физики известно, что электрический ток, проходящий по проводнику, совершает работу, которая идет на его нагревание. Это может привести не только к изменению сопротивления резистора, но и к его сгоранию. </a:t>
            </a:r>
            <a:r>
              <a:rPr lang="ru-RU" b="1" i="1" dirty="0" smtClean="0">
                <a:latin typeface="Times New Roman" panose="02020603050405020304" pitchFamily="18" charset="0"/>
                <a:cs typeface="Times New Roman" panose="02020603050405020304" pitchFamily="18" charset="0"/>
              </a:rPr>
              <a:t>Степень нагрева резистора зависит от силы тока и напряжения, а также от его геометрических размеров</a:t>
            </a:r>
            <a:r>
              <a:rPr lang="ru-RU" dirty="0" smtClean="0">
                <a:latin typeface="Times New Roman" panose="02020603050405020304" pitchFamily="18" charset="0"/>
                <a:cs typeface="Times New Roman" panose="02020603050405020304" pitchFamily="18" charset="0"/>
              </a:rPr>
              <a:t>. Чем больше площадь поверхности резистора , тем лучше осуществляется теплоотвод и он меньше нагревается.</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t="12729" b="9625"/>
          <a:stretch/>
        </p:blipFill>
        <p:spPr>
          <a:xfrm>
            <a:off x="7111832" y="5125914"/>
            <a:ext cx="4773582" cy="1560635"/>
          </a:xfrm>
          <a:prstGeom prst="rect">
            <a:avLst/>
          </a:prstGeom>
        </p:spPr>
      </p:pic>
      <p:pic>
        <p:nvPicPr>
          <p:cNvPr id="5" name="Рисунок 4" descr="http://racarna.com/a/c/co/component-fixed-resistor-and-variable-tutorials-mind-the-volt-difference-of-resi-thumbnail_fixed-resistor_diagram-symbols-symbol-for-ground-wire-different-types-of-resistor-circuit-compon_850x564.jpg"/>
          <p:cNvPicPr/>
          <p:nvPr/>
        </p:nvPicPr>
        <p:blipFill rotWithShape="1">
          <a:blip r:embed="rId3">
            <a:extLst>
              <a:ext uri="{28A0092B-C50C-407E-A947-70E740481C1C}">
                <a14:useLocalDpi xmlns:a14="http://schemas.microsoft.com/office/drawing/2010/main" val="0"/>
              </a:ext>
            </a:extLst>
          </a:blip>
          <a:srcRect l="30903" t="71591" r="32532" b="9048"/>
          <a:stretch/>
        </p:blipFill>
        <p:spPr bwMode="auto">
          <a:xfrm>
            <a:off x="3199568" y="5187462"/>
            <a:ext cx="3834278" cy="14990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117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5" y="79132"/>
            <a:ext cx="11868150" cy="474784"/>
          </a:xfrm>
          <a:solidFill>
            <a:schemeClr val="accent2">
              <a:lumMod val="50000"/>
            </a:schemeClr>
          </a:solidFill>
        </p:spPr>
        <p:txBody>
          <a:bodyPr>
            <a:normAutofit/>
          </a:bodyPr>
          <a:lstStyle/>
          <a:p>
            <a:pPr lvl="0" indent="-228600" algn="ctr">
              <a:lnSpc>
                <a:spcPct val="100000"/>
              </a:lnSpc>
              <a:spcBef>
                <a:spcPts val="0"/>
              </a:spcBef>
            </a:pPr>
            <a:r>
              <a:rPr lang="ru-RU"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Рассеиваемая мощность </a:t>
            </a:r>
            <a:r>
              <a:rPr lang="ru-RU" sz="2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резистора</a:t>
            </a:r>
            <a:endParaRPr lang="ru-RU" dirty="0">
              <a:solidFill>
                <a:schemeClr val="bg1"/>
              </a:solidFill>
            </a:endParaRPr>
          </a:p>
        </p:txBody>
      </p:sp>
      <p:sp>
        <p:nvSpPr>
          <p:cNvPr id="3" name="Объект 2"/>
          <p:cNvSpPr>
            <a:spLocks noGrp="1"/>
          </p:cNvSpPr>
          <p:nvPr>
            <p:ph idx="1"/>
          </p:nvPr>
        </p:nvSpPr>
        <p:spPr>
          <a:xfrm>
            <a:off x="180975" y="633046"/>
            <a:ext cx="11868150" cy="6063030"/>
          </a:xfrm>
          <a:solidFill>
            <a:schemeClr val="accent6">
              <a:lumMod val="20000"/>
              <a:lumOff val="80000"/>
            </a:schemeClr>
          </a:solidFill>
        </p:spPr>
        <p:txBody>
          <a:bodyPr/>
          <a:lstStyle/>
          <a:p>
            <a:pPr marL="0">
              <a:lnSpc>
                <a:spcPct val="100000"/>
              </a:lnSpc>
              <a:spcBef>
                <a:spcPts val="0"/>
              </a:spcBef>
            </a:pPr>
            <a:r>
              <a:rPr lang="ru-RU"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Номинальная мощность рассеивания</a:t>
            </a: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или рассеиваемая мощность резистора показывает </a:t>
            </a:r>
            <a:r>
              <a:rPr lang="ru-RU" sz="24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предельно значимую мощность, которую сопротивление может рассеивать при долговременной электрической нагрузке, атмосферном давлении и температуре в окружающую среду, воздух. Непроволочные резисторы подразделяются на мощность по номиналу от </a:t>
            </a:r>
            <a:r>
              <a:rPr lang="ru-RU" sz="2400" b="1"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0,05; 0,125; 0,25; 0,5; 1; 2; 5 и 10 Вт</a:t>
            </a:r>
            <a:r>
              <a:rPr lang="ru-RU" sz="2400" b="1"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а сопротивления проволочного типа от </a:t>
            </a:r>
            <a:r>
              <a:rPr lang="ru-RU" sz="2400" b="1"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0,2 до150 Вт</a:t>
            </a:r>
            <a:r>
              <a:rPr lang="ru-RU" sz="24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2400" dirty="0" err="1"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электpосхемах</a:t>
            </a:r>
            <a:r>
              <a:rPr lang="ru-RU" sz="24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рассеиваемая мощность резистора выделяется условно пунктиром на обозначении сопротивления для мощностей меньше 1 Вт и </a:t>
            </a:r>
            <a:r>
              <a:rPr lang="ru-RU" sz="2400" dirty="0" err="1"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pимскими</a:t>
            </a:r>
            <a:r>
              <a:rPr lang="ru-RU" sz="24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цифрами на обозначении сопротивления для мощности больше 1 Вт. Номинальная мощность рассеивания этих деталей должна быть на </a:t>
            </a:r>
            <a:r>
              <a:rPr lang="ru-RU" sz="2400" i="1"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20—30 % больше </a:t>
            </a:r>
            <a:r>
              <a:rPr lang="ru-RU" sz="24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такого показателя, </a:t>
            </a:r>
            <a:r>
              <a:rPr lang="ru-RU" sz="2400" i="1"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как рабочая рассеиваемая мощность резистора</a:t>
            </a:r>
          </a:p>
          <a:p>
            <a:pPr marL="0" indent="361950">
              <a:lnSpc>
                <a:spcPct val="100000"/>
              </a:lnSpc>
              <a:spcBef>
                <a:spcPts val="0"/>
              </a:spcBef>
              <a:buNone/>
            </a:pPr>
            <a:r>
              <a:rPr lang="ru-RU" sz="2400" dirty="0" smtClean="0">
                <a:solidFill>
                  <a:srgbClr val="2A2A2A"/>
                </a:solidFill>
                <a:latin typeface="Times New Roman" panose="02020603050405020304" pitchFamily="18" charset="0"/>
                <a:ea typeface="Calibri" panose="020F0502020204030204" pitchFamily="34" charset="0"/>
                <a:cs typeface="Times New Roman" panose="02020603050405020304" pitchFamily="18" charset="0"/>
              </a:rPr>
              <a:t>Резисторы в зависимости от геометрических размеров могут иметь мощность от 0,01 до 500 Вт; соответственно их длина составляет от нескольких миллиметров до десятков сантиметров</a:t>
            </a:r>
            <a:endParaRPr lang="ru-RU"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5" name="Рисунок 4" descr="clip_image002"/>
          <p:cNvPicPr/>
          <p:nvPr/>
        </p:nvPicPr>
        <p:blipFill rotWithShape="1">
          <a:blip r:embed="rId2">
            <a:extLst>
              <a:ext uri="{28A0092B-C50C-407E-A947-70E740481C1C}">
                <a14:useLocalDpi xmlns:a14="http://schemas.microsoft.com/office/drawing/2010/main" val="0"/>
              </a:ext>
            </a:extLst>
          </a:blip>
          <a:srcRect t="1031" b="57216"/>
          <a:stretch/>
        </p:blipFill>
        <p:spPr bwMode="auto">
          <a:xfrm>
            <a:off x="7879556" y="5057775"/>
            <a:ext cx="2674144" cy="1571625"/>
          </a:xfrm>
          <a:prstGeom prst="rect">
            <a:avLst/>
          </a:prstGeom>
          <a:noFill/>
          <a:ln>
            <a:noFill/>
          </a:ln>
        </p:spPr>
      </p:pic>
      <p:pic>
        <p:nvPicPr>
          <p:cNvPr id="7" name="Рисунок 6" descr="clip_image002"/>
          <p:cNvPicPr/>
          <p:nvPr/>
        </p:nvPicPr>
        <p:blipFill rotWithShape="1">
          <a:blip r:embed="rId2">
            <a:extLst>
              <a:ext uri="{28A0092B-C50C-407E-A947-70E740481C1C}">
                <a14:useLocalDpi xmlns:a14="http://schemas.microsoft.com/office/drawing/2010/main" val="0"/>
              </a:ext>
            </a:extLst>
          </a:blip>
          <a:srcRect t="41237"/>
          <a:stretch/>
        </p:blipFill>
        <p:spPr bwMode="auto">
          <a:xfrm>
            <a:off x="3160010" y="5057775"/>
            <a:ext cx="2652713" cy="1571625"/>
          </a:xfrm>
          <a:prstGeom prst="rect">
            <a:avLst/>
          </a:prstGeom>
          <a:noFill/>
          <a:ln>
            <a:noFill/>
          </a:ln>
        </p:spPr>
      </p:pic>
    </p:spTree>
    <p:extLst>
      <p:ext uri="{BB962C8B-B14F-4D97-AF65-F5344CB8AC3E}">
        <p14:creationId xmlns:p14="http://schemas.microsoft.com/office/powerpoint/2010/main" val="278090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 y="87923"/>
            <a:ext cx="11887200" cy="1055077"/>
          </a:xfrm>
          <a:solidFill>
            <a:schemeClr val="accent6">
              <a:lumMod val="20000"/>
              <a:lumOff val="80000"/>
            </a:schemeClr>
          </a:solidFill>
        </p:spPr>
        <p:txBody>
          <a:bodyPr>
            <a:normAutofit fontScale="90000"/>
          </a:bodyPr>
          <a:lstStyle/>
          <a:p>
            <a:pPr lvl="0">
              <a:lnSpc>
                <a:spcPts val="1350"/>
              </a:lnSpc>
              <a:spcBef>
                <a:spcPts val="1000"/>
              </a:spcBef>
              <a:spcAft>
                <a:spcPts val="800"/>
              </a:spcAft>
            </a:pPr>
            <a:r>
              <a:rPr lang="ru-RU" sz="2700" b="1" dirty="0" smtClean="0">
                <a:solidFill>
                  <a:srgbClr val="494949"/>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700" b="1" dirty="0" smtClean="0">
                <a:solidFill>
                  <a:srgbClr val="49494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smtClean="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smtClean="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smtClean="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smtClean="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smtClean="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smtClean="0">
                <a:solidFill>
                  <a:srgbClr val="494949"/>
                </a:solidFill>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Основные типы резисторов</a:t>
            </a:r>
            <a:r>
              <a:rPr lang="ru-RU" sz="2700" b="1" dirty="0" smtClean="0">
                <a:solidFill>
                  <a:srgbClr val="494949"/>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2700" b="1" dirty="0" smtClean="0">
                <a:solidFill>
                  <a:srgbClr val="49494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700" dirty="0" smtClean="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1700" dirty="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физическому устройству резисторы бывают следующих типов:</a:t>
            </a:r>
            <a:r>
              <a:rPr lang="ru-RU"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1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2700"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smtClean="0">
                <a:effectLst/>
                <a:latin typeface="Times New Roman" panose="02020603050405020304" pitchFamily="18" charset="0"/>
                <a:ea typeface="Calibri" panose="020F0502020204030204" pitchFamily="34" charset="0"/>
                <a:cs typeface="Times New Roman" panose="02020603050405020304" pitchFamily="18" charset="0"/>
              </a:rPr>
            </a:br>
            <a:r>
              <a:rPr lang="ru-RU" sz="27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smtClean="0">
                <a:solidFill>
                  <a:srgbClr val="2A2A2A"/>
                </a:solidFill>
                <a:effectLst/>
                <a:latin typeface="Calibri" panose="020F0502020204030204" pitchFamily="34" charset="0"/>
                <a:ea typeface="Calibri" panose="020F0502020204030204" pitchFamily="34" charset="0"/>
                <a:cs typeface="Times New Roman" panose="02020603050405020304" pitchFamily="18" charset="0"/>
              </a:rPr>
              <a:t/>
            </a:r>
            <a:br>
              <a:rPr lang="ru-RU" sz="2800" dirty="0" smtClean="0">
                <a:solidFill>
                  <a:srgbClr val="2A2A2A"/>
                </a:solidFill>
                <a:effectLst/>
                <a:latin typeface="Calibri" panose="020F0502020204030204" pitchFamily="34" charset="0"/>
                <a:ea typeface="Calibri" panose="020F0502020204030204" pitchFamily="34"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0677" y="615462"/>
            <a:ext cx="11887200" cy="6559061"/>
          </a:xfrm>
          <a:solidFill>
            <a:schemeClr val="accent6">
              <a:lumMod val="20000"/>
              <a:lumOff val="80000"/>
            </a:schemeClr>
          </a:solidFill>
        </p:spPr>
        <p:txBody>
          <a:bodyPr>
            <a:normAutofit fontScale="47500" lnSpcReduction="20000"/>
          </a:bodyPr>
          <a:lstStyle/>
          <a:p>
            <a:pPr indent="-342900" algn="just">
              <a:lnSpc>
                <a:spcPct val="120000"/>
              </a:lnSpc>
              <a:spcBef>
                <a:spcPts val="0"/>
              </a:spcBef>
              <a:buFont typeface="Wingdings" panose="05000000000000000000" pitchFamily="2" charset="2"/>
              <a:buChar char="Ø"/>
            </a:pPr>
            <a:r>
              <a:rPr lang="ru-RU" sz="3800" b="1" dirty="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3800" b="1"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глеродные пленочные</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выпускают в виде керамического стержня, который покрыт специальной пленкой кристаллического углерода. Она в свою очередь и является резистивным элементом. Их номинальный диапазон сопротивления от двух до одного МОм, а максимальная мощность от 0,2 до 2 Вт.</a:t>
            </a:r>
          </a:p>
          <a:p>
            <a:pPr algn="l">
              <a:lnSpc>
                <a:spcPct val="120000"/>
              </a:lnSpc>
              <a:spcBef>
                <a:spcPts val="0"/>
              </a:spcBef>
              <a:buFont typeface="Wingdings" panose="05000000000000000000" pitchFamily="2" charset="2"/>
              <a:buChar char="Ø"/>
              <a:tabLst>
                <a:tab pos="0" algn="l"/>
              </a:tabLst>
            </a:pPr>
            <a:r>
              <a:rPr lang="ru-RU" sz="3800" b="1" dirty="0" smtClean="0">
                <a:latin typeface="Times New Roman" panose="02020603050405020304" pitchFamily="18" charset="0"/>
                <a:ea typeface="Times New Roman" panose="02020603050405020304" pitchFamily="18" charset="0"/>
                <a:cs typeface="Times New Roman" panose="02020603050405020304" pitchFamily="18" charset="0"/>
              </a:rPr>
              <a:t>   У</a:t>
            </a:r>
            <a:r>
              <a:rPr lang="ru-RU" sz="3800" b="1" dirty="0" smtClean="0">
                <a:effectLst/>
                <a:latin typeface="Times New Roman" panose="02020603050405020304" pitchFamily="18" charset="0"/>
                <a:ea typeface="Times New Roman" panose="02020603050405020304" pitchFamily="18" charset="0"/>
                <a:cs typeface="Times New Roman" panose="02020603050405020304" pitchFamily="18" charset="0"/>
              </a:rPr>
              <a:t>глеродные композиционные</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являются самыми дешевыми. Поэтому их стабильность не высока и их сопротивление, как правило, может меняться на пару процентов. Также при протекании тока, через такие резисторы могут возникать шумы. Такое обстоятельство имеет важное значение, особенно в медицинской электронной аппаратуре, так как там часто требуется большое усилие, но с малым уровнем шума</a:t>
            </a:r>
          </a:p>
          <a:p>
            <a:pPr algn="just">
              <a:lnSpc>
                <a:spcPct val="120000"/>
              </a:lnSpc>
              <a:spcBef>
                <a:spcPts val="0"/>
              </a:spcBef>
              <a:buFont typeface="Wingdings" panose="05000000000000000000" pitchFamily="2" charset="2"/>
              <a:buChar char="Ø"/>
            </a:pPr>
            <a:r>
              <a:rPr lang="ru-RU" sz="3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Металлооксидные</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являются вторым типом </a:t>
            </a:r>
            <a:r>
              <a:rPr lang="ru-RU" sz="3800" i="1"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пленочных резисторов</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В этих резисторах окончательное сопротивление получается за счет нанесения спиральной канавки на керамической основе. </a:t>
            </a:r>
          </a:p>
          <a:p>
            <a:pPr algn="just">
              <a:lnSpc>
                <a:spcPct val="120000"/>
              </a:lnSpc>
              <a:spcBef>
                <a:spcPts val="0"/>
              </a:spcBef>
            </a:pP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За счет этого увеличивается эффективная длина между концами резистора, а также сопротивление. </a:t>
            </a:r>
          </a:p>
          <a:p>
            <a:pPr marL="84138" indent="276225" algn="just">
              <a:lnSpc>
                <a:spcPct val="120000"/>
              </a:lnSpc>
              <a:spcBef>
                <a:spcPts val="0"/>
              </a:spcBef>
              <a:buFont typeface="Wingdings" panose="05000000000000000000" pitchFamily="2" charset="2"/>
              <a:buChar char="Ø"/>
            </a:pPr>
            <a:r>
              <a:rPr lang="ru-RU" sz="3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Пленочные металлические </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используются в транзисторных выходных, так как они имеют сопротивление меньшее, чем 10 Ом, что для этого и необходимо. Эти резисторы рассеивают большую мощность при малых размерах. Это и является самым большим их достоинством. Также он имеет стабильность нагрузки, которая достигает не более ±3%, малый коэффициент сопротивления под напряжением, а также очень малый уровень шумов. Еще у него температурный коэффициент достигает от 0 до 600-10~6 1/°С.</a:t>
            </a:r>
            <a:r>
              <a:rPr lang="ru-RU" sz="3800" b="1" dirty="0" smtClean="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 </a:t>
            </a:r>
          </a:p>
          <a:p>
            <a:pPr indent="-571500" algn="l">
              <a:lnSpc>
                <a:spcPct val="120000"/>
              </a:lnSpc>
              <a:spcBef>
                <a:spcPts val="0"/>
              </a:spcBef>
              <a:buFont typeface="Wingdings" panose="05000000000000000000" pitchFamily="2" charset="2"/>
              <a:buChar char="Ø"/>
            </a:pPr>
            <a:r>
              <a:rPr lang="ru-RU" sz="38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Проволочные</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резисторы делаются из </a:t>
            </a:r>
            <a:r>
              <a:rPr lang="ru-RU" sz="3800" dirty="0" err="1"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безиндуктивной</a:t>
            </a: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или обычной обмотки. Они применяются тогда, когда нужна большая рассеиваемая мощность или высокая стабильность, так как другие резисторы не могут этого обеспечить. Они рассеивают мощность до 100 Вт, но их сопротивление ограничено до 50 кОм. Температура их поверхности при работе может достигать очень больших размеров, поэтому их нужно располагать так, чтобы могла обеспечиваться вентиляция воздуха и их охлаждение,</a:t>
            </a:r>
          </a:p>
          <a:p>
            <a:pPr algn="l">
              <a:lnSpc>
                <a:spcPct val="120000"/>
              </a:lnSpc>
              <a:spcBef>
                <a:spcPts val="0"/>
              </a:spcBef>
            </a:pPr>
            <a:r>
              <a:rPr lang="ru-RU" sz="3800" dirty="0" smtClean="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потому что в противном случае они выйдут из строя.</a:t>
            </a:r>
            <a:endParaRPr lang="ru-RU" sz="3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20000"/>
              </a:lnSpc>
              <a:spcBef>
                <a:spcPts val="0"/>
              </a:spcBef>
              <a:buFont typeface="Wingdings" panose="05000000000000000000" pitchFamily="2" charset="2"/>
              <a:buChar char="Ø"/>
            </a:pPr>
            <a:endParaRPr lang="ru-RU"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lnSpc>
                <a:spcPct val="110000"/>
              </a:lnSpc>
              <a:spcBef>
                <a:spcPts val="0"/>
              </a:spcBef>
              <a:buFont typeface="Wingdings" panose="05000000000000000000" pitchFamily="2" charset="2"/>
              <a:buChar char="Ø"/>
            </a:pP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endParaRPr lang="ru-RU" dirty="0" smtClean="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9174623" y="2809062"/>
            <a:ext cx="2884027" cy="355244"/>
          </a:xfrm>
          <a:prstGeom prst="rect">
            <a:avLst/>
          </a:prstGeom>
        </p:spPr>
      </p:pic>
      <p:pic>
        <p:nvPicPr>
          <p:cNvPr id="5" name="Рисунок 4"/>
          <p:cNvPicPr>
            <a:picLocks noChangeAspect="1"/>
          </p:cNvPicPr>
          <p:nvPr/>
        </p:nvPicPr>
        <p:blipFill>
          <a:blip r:embed="rId3"/>
          <a:stretch>
            <a:fillRect/>
          </a:stretch>
        </p:blipFill>
        <p:spPr>
          <a:xfrm>
            <a:off x="7254295" y="6153386"/>
            <a:ext cx="4773582" cy="512108"/>
          </a:xfrm>
          <a:prstGeom prst="rect">
            <a:avLst/>
          </a:prstGeom>
        </p:spPr>
      </p:pic>
    </p:spTree>
    <p:extLst>
      <p:ext uri="{BB962C8B-B14F-4D97-AF65-F5344CB8AC3E}">
        <p14:creationId xmlns:p14="http://schemas.microsoft.com/office/powerpoint/2010/main" val="1050224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411" y="120316"/>
            <a:ext cx="11899231" cy="409073"/>
          </a:xfrm>
          <a:solidFill>
            <a:schemeClr val="accent2">
              <a:lumMod val="50000"/>
            </a:schemeClr>
          </a:solidFill>
        </p:spPr>
        <p:txBody>
          <a:bodyPr/>
          <a:lstStyle/>
          <a:p>
            <a:r>
              <a:rPr lang="ru-RU" sz="2000" b="1" dirty="0">
                <a:solidFill>
                  <a:schemeClr val="bg1"/>
                </a:solidFill>
                <a:latin typeface="Times New Roman" panose="02020603050405020304" pitchFamily="18" charset="0"/>
                <a:ea typeface="Calibri" panose="020F0502020204030204" pitchFamily="34" charset="0"/>
                <a:cs typeface="+mn-cs"/>
              </a:rPr>
              <a:t>Цветовая маркировка </a:t>
            </a:r>
            <a:r>
              <a:rPr lang="ru-RU" sz="2000" b="1" dirty="0" smtClean="0">
                <a:solidFill>
                  <a:schemeClr val="bg1"/>
                </a:solidFill>
                <a:latin typeface="Times New Roman" panose="02020603050405020304" pitchFamily="18" charset="0"/>
                <a:ea typeface="Calibri" panose="020F0502020204030204" pitchFamily="34" charset="0"/>
                <a:cs typeface="+mn-cs"/>
              </a:rPr>
              <a:t>резисторов</a:t>
            </a:r>
            <a:endParaRPr lang="ru-RU" dirty="0">
              <a:solidFill>
                <a:schemeClr val="bg1"/>
              </a:solidFill>
            </a:endParaRPr>
          </a:p>
        </p:txBody>
      </p:sp>
      <p:sp>
        <p:nvSpPr>
          <p:cNvPr id="3" name="Подзаголовок 2"/>
          <p:cNvSpPr>
            <a:spLocks noGrp="1"/>
          </p:cNvSpPr>
          <p:nvPr>
            <p:ph type="subTitle" idx="1"/>
          </p:nvPr>
        </p:nvSpPr>
        <p:spPr>
          <a:xfrm>
            <a:off x="156411" y="618207"/>
            <a:ext cx="11899231" cy="6143540"/>
          </a:xfrm>
          <a:solidFill>
            <a:schemeClr val="accent6">
              <a:lumMod val="20000"/>
              <a:lumOff val="80000"/>
            </a:schemeClr>
          </a:solidFill>
        </p:spPr>
        <p:txBody>
          <a:bodyPr>
            <a:normAutofit/>
          </a:bodyPr>
          <a:lstStyle/>
          <a:p>
            <a:pPr indent="360363" algn="l"/>
            <a:r>
              <a:rPr lang="ru-RU" b="1" dirty="0">
                <a:solidFill>
                  <a:srgbClr val="000000"/>
                </a:solidFill>
                <a:latin typeface="Times New Roman" panose="02020603050405020304" pitchFamily="18" charset="0"/>
                <a:ea typeface="Calibri" panose="020F0502020204030204" pitchFamily="34" charset="0"/>
              </a:rPr>
              <a:t/>
            </a:r>
            <a:br>
              <a:rPr lang="ru-RU" b="1" dirty="0">
                <a:solidFill>
                  <a:srgbClr val="000000"/>
                </a:solidFill>
                <a:latin typeface="Times New Roman" panose="02020603050405020304" pitchFamily="18" charset="0"/>
                <a:ea typeface="Calibri" panose="020F0502020204030204" pitchFamily="34" charset="0"/>
              </a:rPr>
            </a:br>
            <a:r>
              <a:rPr lang="ru-RU" b="1" dirty="0" smtClean="0">
                <a:solidFill>
                  <a:srgbClr val="000000"/>
                </a:solidFill>
                <a:latin typeface="Times New Roman" panose="02020603050405020304" pitchFamily="18" charset="0"/>
                <a:ea typeface="Calibri" panose="020F0502020204030204" pitchFamily="34" charset="0"/>
              </a:rPr>
              <a:t>   </a:t>
            </a:r>
            <a:r>
              <a:rPr lang="ru-RU" dirty="0" smtClean="0">
                <a:solidFill>
                  <a:srgbClr val="000000"/>
                </a:solidFill>
                <a:latin typeface="Times New Roman" panose="02020603050405020304" pitchFamily="18" charset="0"/>
                <a:ea typeface="Calibri" panose="020F0502020204030204" pitchFamily="34" charset="0"/>
              </a:rPr>
              <a:t>В </a:t>
            </a:r>
            <a:r>
              <a:rPr lang="ru-RU" dirty="0">
                <a:solidFill>
                  <a:srgbClr val="000000"/>
                </a:solidFill>
                <a:latin typeface="Times New Roman" panose="02020603050405020304" pitchFamily="18" charset="0"/>
                <a:ea typeface="Calibri" panose="020F0502020204030204" pitchFamily="34" charset="0"/>
              </a:rPr>
              <a:t>соответствии с международным стандартом, сопротивление резисторов маркируется в виде цветных полос. Маркировка с тремя полосками используется для резисторов с точностью 20%, с четырьмя полосками – с точностью 5% и 10%, с пятью – с точностью до 0.005%. При добавлении шестой полосы, у маркировки резистора появляется температурный коэффициент сопротивления (ТКС). </a:t>
            </a:r>
            <a:br>
              <a:rPr lang="ru-RU" dirty="0">
                <a:solidFill>
                  <a:srgbClr val="000000"/>
                </a:solidFill>
                <a:latin typeface="Times New Roman" panose="02020603050405020304" pitchFamily="18" charset="0"/>
                <a:ea typeface="Calibri" panose="020F0502020204030204" pitchFamily="34" charset="0"/>
              </a:rPr>
            </a:br>
            <a:r>
              <a:rPr lang="ru-RU" dirty="0" smtClean="0">
                <a:solidFill>
                  <a:srgbClr val="000000"/>
                </a:solidFill>
                <a:latin typeface="Times New Roman" panose="02020603050405020304" pitchFamily="18" charset="0"/>
                <a:ea typeface="Calibri" panose="020F0502020204030204" pitchFamily="34" charset="0"/>
              </a:rPr>
              <a:t>                                   </a:t>
            </a:r>
            <a:r>
              <a:rPr lang="ru-RU" b="1" dirty="0" smtClean="0">
                <a:solidFill>
                  <a:srgbClr val="000000"/>
                </a:solidFill>
                <a:latin typeface="Times New Roman" panose="02020603050405020304" pitchFamily="18" charset="0"/>
                <a:ea typeface="Calibri" panose="020F0502020204030204" pitchFamily="34" charset="0"/>
              </a:rPr>
              <a:t>Цветовая </a:t>
            </a:r>
            <a:r>
              <a:rPr lang="ru-RU" b="1" dirty="0">
                <a:solidFill>
                  <a:srgbClr val="000000"/>
                </a:solidFill>
                <a:latin typeface="Times New Roman" panose="02020603050405020304" pitchFamily="18" charset="0"/>
                <a:ea typeface="Calibri" panose="020F0502020204030204" pitchFamily="34" charset="0"/>
              </a:rPr>
              <a:t>маркировка резисторов с 3-мя полосами.</a:t>
            </a:r>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r>
              <a:rPr lang="ru-RU" dirty="0" smtClean="0">
                <a:solidFill>
                  <a:srgbClr val="000000"/>
                </a:solidFill>
                <a:latin typeface="Times New Roman" panose="02020603050405020304" pitchFamily="18" charset="0"/>
                <a:ea typeface="Calibri" panose="020F0502020204030204" pitchFamily="34" charset="0"/>
              </a:rPr>
              <a:t>   Цвет </a:t>
            </a:r>
            <a:r>
              <a:rPr lang="ru-RU" dirty="0">
                <a:solidFill>
                  <a:srgbClr val="000000"/>
                </a:solidFill>
                <a:latin typeface="Times New Roman" panose="02020603050405020304" pitchFamily="18" charset="0"/>
                <a:ea typeface="Calibri" panose="020F0502020204030204" pitchFamily="34" charset="0"/>
              </a:rPr>
              <a:t>первых двух полос означает первые цифры сопротивления. Третья полоса означает множитель в виде степени десяти, на который надо умножить число, состоящее из первых двух цифр. Точность резисторов с 3-мя полосами – 20%. </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Также посчитать сопротивление для 3-х и 4-х полосных резисторов можно по формуле: </a:t>
            </a:r>
            <a:br>
              <a:rPr lang="ru-RU" dirty="0">
                <a:solidFill>
                  <a:srgbClr val="000000"/>
                </a:solidFill>
                <a:latin typeface="Times New Roman" panose="02020603050405020304" pitchFamily="18" charset="0"/>
                <a:ea typeface="Calibri" panose="020F0502020204030204" pitchFamily="34" charset="0"/>
              </a:rPr>
            </a:br>
            <a:r>
              <a:rPr lang="ru-RU" dirty="0" smtClean="0">
                <a:solidFill>
                  <a:srgbClr val="000000"/>
                </a:solidFill>
                <a:latin typeface="Times New Roman" panose="02020603050405020304" pitchFamily="18" charset="0"/>
                <a:ea typeface="Calibri" panose="020F0502020204030204" pitchFamily="34" charset="0"/>
              </a:rPr>
              <a:t>                                                          </a:t>
            </a:r>
            <a:r>
              <a:rPr lang="ru-RU" b="1" dirty="0" smtClean="0">
                <a:solidFill>
                  <a:srgbClr val="000000"/>
                </a:solidFill>
                <a:latin typeface="Times New Roman" panose="02020603050405020304" pitchFamily="18" charset="0"/>
                <a:ea typeface="Calibri" panose="020F0502020204030204" pitchFamily="34" charset="0"/>
              </a:rPr>
              <a:t>R </a:t>
            </a:r>
            <a:r>
              <a:rPr lang="ru-RU" b="1" dirty="0">
                <a:solidFill>
                  <a:srgbClr val="000000"/>
                </a:solidFill>
                <a:latin typeface="Times New Roman" panose="02020603050405020304" pitchFamily="18" charset="0"/>
                <a:ea typeface="Calibri" panose="020F0502020204030204" pitchFamily="34" charset="0"/>
              </a:rPr>
              <a:t>= (10A + B)10C</a:t>
            </a:r>
            <a:r>
              <a:rPr lang="ru-RU" dirty="0">
                <a:solidFill>
                  <a:srgbClr val="000000"/>
                </a:solidFill>
                <a:latin typeface="Times New Roman" panose="02020603050405020304" pitchFamily="18" charset="0"/>
                <a:ea typeface="Calibri" panose="020F0502020204030204" pitchFamily="34" charset="0"/>
              </a:rPr>
              <a:t> </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Где: </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R – сопротивление резистора в Омах.</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A – цвет первой полосы.</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B – цвет второй полосы.</a:t>
            </a:r>
            <a:br>
              <a:rPr lang="ru-RU" dirty="0">
                <a:solidFill>
                  <a:srgbClr val="000000"/>
                </a:solidFill>
                <a:latin typeface="Times New Roman" panose="02020603050405020304" pitchFamily="18" charset="0"/>
                <a:ea typeface="Calibri" panose="020F0502020204030204" pitchFamily="34" charset="0"/>
              </a:rPr>
            </a:br>
            <a:r>
              <a:rPr lang="ru-RU" dirty="0">
                <a:solidFill>
                  <a:srgbClr val="000000"/>
                </a:solidFill>
                <a:latin typeface="Times New Roman" panose="02020603050405020304" pitchFamily="18" charset="0"/>
                <a:ea typeface="Calibri" panose="020F0502020204030204" pitchFamily="34" charset="0"/>
              </a:rPr>
              <a:t>C – цвет третьей полосы.</a:t>
            </a:r>
            <a:br>
              <a:rPr lang="ru-RU" dirty="0">
                <a:solidFill>
                  <a:srgbClr val="000000"/>
                </a:solidFill>
                <a:latin typeface="Times New Roman" panose="02020603050405020304" pitchFamily="18" charset="0"/>
                <a:ea typeface="Calibri" panose="020F0502020204030204" pitchFamily="34" charset="0"/>
              </a:rPr>
            </a:br>
            <a:endParaRPr lang="ru-RU" dirty="0"/>
          </a:p>
        </p:txBody>
      </p:sp>
    </p:spTree>
    <p:extLst>
      <p:ext uri="{BB962C8B-B14F-4D97-AF65-F5344CB8AC3E}">
        <p14:creationId xmlns:p14="http://schemas.microsoft.com/office/powerpoint/2010/main" val="252495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zoozel.ru/gallery/images/1724032_markirovka-rezistorov-5-polos.jpg"/>
          <p:cNvPicPr/>
          <p:nvPr/>
        </p:nvPicPr>
        <p:blipFill>
          <a:blip r:embed="rId2">
            <a:extLst>
              <a:ext uri="{28A0092B-C50C-407E-A947-70E740481C1C}">
                <a14:useLocalDpi xmlns:a14="http://schemas.microsoft.com/office/drawing/2010/main" val="0"/>
              </a:ext>
            </a:extLst>
          </a:blip>
          <a:srcRect/>
          <a:stretch>
            <a:fillRect/>
          </a:stretch>
        </p:blipFill>
        <p:spPr bwMode="auto">
          <a:xfrm>
            <a:off x="641838" y="219808"/>
            <a:ext cx="6611816" cy="6356838"/>
          </a:xfrm>
          <a:prstGeom prst="rect">
            <a:avLst/>
          </a:prstGeom>
          <a:noFill/>
          <a:ln>
            <a:noFill/>
          </a:ln>
        </p:spPr>
      </p:pic>
      <p:sp>
        <p:nvSpPr>
          <p:cNvPr id="3" name="Прямоугольник 2"/>
          <p:cNvSpPr/>
          <p:nvPr/>
        </p:nvSpPr>
        <p:spPr>
          <a:xfrm>
            <a:off x="7561386" y="756138"/>
            <a:ext cx="4475283" cy="2677656"/>
          </a:xfrm>
          <a:prstGeom prst="rect">
            <a:avLst/>
          </a:prstGeom>
          <a:solidFill>
            <a:schemeClr val="accent6">
              <a:lumMod val="20000"/>
              <a:lumOff val="80000"/>
            </a:schemeClr>
          </a:solidFill>
        </p:spPr>
        <p:txBody>
          <a:bodyPr wrap="square">
            <a:spAutoFit/>
          </a:bodyPr>
          <a:lstStyle/>
          <a:p>
            <a:r>
              <a:rPr lang="ru-RU" sz="2400" b="1" dirty="0">
                <a:solidFill>
                  <a:srgbClr val="000000"/>
                </a:solidFill>
                <a:latin typeface="Times New Roman" panose="02020603050405020304" pitchFamily="18" charset="0"/>
                <a:ea typeface="Calibri" panose="020F0502020204030204" pitchFamily="34" charset="0"/>
              </a:rPr>
              <a:t>R = (10A + B)10C</a:t>
            </a:r>
            <a:r>
              <a:rPr lang="ru-RU" sz="2400" dirty="0">
                <a:solidFill>
                  <a:srgbClr val="000000"/>
                </a:solidFill>
                <a:latin typeface="Times New Roman" panose="02020603050405020304" pitchFamily="18" charset="0"/>
                <a:ea typeface="Calibri" panose="020F0502020204030204" pitchFamily="34" charset="0"/>
              </a:rPr>
              <a:t> </a:t>
            </a:r>
            <a:br>
              <a:rPr lang="ru-RU" sz="2400" dirty="0">
                <a:solidFill>
                  <a:srgbClr val="000000"/>
                </a:solidFill>
                <a:latin typeface="Times New Roman" panose="02020603050405020304" pitchFamily="18" charset="0"/>
                <a:ea typeface="Calibri" panose="020F0502020204030204" pitchFamily="34" charset="0"/>
              </a:rPr>
            </a:br>
            <a:r>
              <a:rPr lang="ru-RU" sz="2400" dirty="0">
                <a:solidFill>
                  <a:srgbClr val="000000"/>
                </a:solidFill>
                <a:latin typeface="Times New Roman" panose="02020603050405020304" pitchFamily="18" charset="0"/>
                <a:ea typeface="Calibri" panose="020F0502020204030204" pitchFamily="34" charset="0"/>
              </a:rPr>
              <a:t>Где: </a:t>
            </a:r>
            <a:br>
              <a:rPr lang="ru-RU" sz="2400" dirty="0">
                <a:solidFill>
                  <a:srgbClr val="000000"/>
                </a:solidFill>
                <a:latin typeface="Times New Roman" panose="02020603050405020304" pitchFamily="18" charset="0"/>
                <a:ea typeface="Calibri" panose="020F0502020204030204" pitchFamily="34" charset="0"/>
              </a:rPr>
            </a:br>
            <a:r>
              <a:rPr lang="ru-RU" sz="2400" b="1" dirty="0">
                <a:solidFill>
                  <a:srgbClr val="000000"/>
                </a:solidFill>
                <a:latin typeface="Times New Roman" panose="02020603050405020304" pitchFamily="18" charset="0"/>
                <a:ea typeface="Calibri" panose="020F0502020204030204" pitchFamily="34" charset="0"/>
              </a:rPr>
              <a:t>R </a:t>
            </a:r>
            <a:r>
              <a:rPr lang="ru-RU" sz="2400" dirty="0">
                <a:solidFill>
                  <a:srgbClr val="000000"/>
                </a:solidFill>
                <a:latin typeface="Times New Roman" panose="02020603050405020304" pitchFamily="18" charset="0"/>
                <a:ea typeface="Calibri" panose="020F0502020204030204" pitchFamily="34" charset="0"/>
              </a:rPr>
              <a:t>– сопротивление резистора в Омах.</a:t>
            </a:r>
            <a:br>
              <a:rPr lang="ru-RU" sz="2400" dirty="0">
                <a:solidFill>
                  <a:srgbClr val="000000"/>
                </a:solidFill>
                <a:latin typeface="Times New Roman" panose="02020603050405020304" pitchFamily="18" charset="0"/>
                <a:ea typeface="Calibri" panose="020F0502020204030204" pitchFamily="34" charset="0"/>
              </a:rPr>
            </a:br>
            <a:r>
              <a:rPr lang="ru-RU" sz="2400" b="1" dirty="0">
                <a:solidFill>
                  <a:srgbClr val="000000"/>
                </a:solidFill>
                <a:latin typeface="Times New Roman" panose="02020603050405020304" pitchFamily="18" charset="0"/>
                <a:ea typeface="Calibri" panose="020F0502020204030204" pitchFamily="34" charset="0"/>
              </a:rPr>
              <a:t>A</a:t>
            </a:r>
            <a:r>
              <a:rPr lang="ru-RU" sz="2400" dirty="0">
                <a:solidFill>
                  <a:srgbClr val="000000"/>
                </a:solidFill>
                <a:latin typeface="Times New Roman" panose="02020603050405020304" pitchFamily="18" charset="0"/>
                <a:ea typeface="Calibri" panose="020F0502020204030204" pitchFamily="34" charset="0"/>
              </a:rPr>
              <a:t> – цвет первой полосы.</a:t>
            </a:r>
            <a:br>
              <a:rPr lang="ru-RU" sz="2400" dirty="0">
                <a:solidFill>
                  <a:srgbClr val="000000"/>
                </a:solidFill>
                <a:latin typeface="Times New Roman" panose="02020603050405020304" pitchFamily="18" charset="0"/>
                <a:ea typeface="Calibri" panose="020F0502020204030204" pitchFamily="34" charset="0"/>
              </a:rPr>
            </a:br>
            <a:r>
              <a:rPr lang="ru-RU" sz="2400" b="1" dirty="0">
                <a:solidFill>
                  <a:srgbClr val="000000"/>
                </a:solidFill>
                <a:latin typeface="Times New Roman" panose="02020603050405020304" pitchFamily="18" charset="0"/>
                <a:ea typeface="Calibri" panose="020F0502020204030204" pitchFamily="34" charset="0"/>
              </a:rPr>
              <a:t>B</a:t>
            </a:r>
            <a:r>
              <a:rPr lang="ru-RU" sz="2400" dirty="0">
                <a:solidFill>
                  <a:srgbClr val="000000"/>
                </a:solidFill>
                <a:latin typeface="Times New Roman" panose="02020603050405020304" pitchFamily="18" charset="0"/>
                <a:ea typeface="Calibri" panose="020F0502020204030204" pitchFamily="34" charset="0"/>
              </a:rPr>
              <a:t> – цвет второй полосы.</a:t>
            </a:r>
            <a:br>
              <a:rPr lang="ru-RU" sz="2400" dirty="0">
                <a:solidFill>
                  <a:srgbClr val="000000"/>
                </a:solidFill>
                <a:latin typeface="Times New Roman" panose="02020603050405020304" pitchFamily="18" charset="0"/>
                <a:ea typeface="Calibri" panose="020F0502020204030204" pitchFamily="34" charset="0"/>
              </a:rPr>
            </a:br>
            <a:r>
              <a:rPr lang="ru-RU" sz="2400" b="1" dirty="0">
                <a:solidFill>
                  <a:srgbClr val="000000"/>
                </a:solidFill>
                <a:latin typeface="Times New Roman" panose="02020603050405020304" pitchFamily="18" charset="0"/>
                <a:ea typeface="Calibri" panose="020F0502020204030204" pitchFamily="34" charset="0"/>
              </a:rPr>
              <a:t>C</a:t>
            </a:r>
            <a:r>
              <a:rPr lang="ru-RU" sz="2400" dirty="0">
                <a:solidFill>
                  <a:srgbClr val="000000"/>
                </a:solidFill>
                <a:latin typeface="Times New Roman" panose="02020603050405020304" pitchFamily="18" charset="0"/>
                <a:ea typeface="Calibri" panose="020F0502020204030204" pitchFamily="34" charset="0"/>
              </a:rPr>
              <a:t> – цвет третьей полосы.</a:t>
            </a:r>
            <a:endParaRPr lang="ru-RU" dirty="0"/>
          </a:p>
        </p:txBody>
      </p:sp>
      <p:pic>
        <p:nvPicPr>
          <p:cNvPr id="4" name="Рисунок 3"/>
          <p:cNvPicPr>
            <a:picLocks noChangeAspect="1"/>
          </p:cNvPicPr>
          <p:nvPr/>
        </p:nvPicPr>
        <p:blipFill>
          <a:blip r:embed="rId3"/>
          <a:stretch>
            <a:fillRect/>
          </a:stretch>
        </p:blipFill>
        <p:spPr>
          <a:xfrm>
            <a:off x="8009792" y="3956539"/>
            <a:ext cx="4026877" cy="2294791"/>
          </a:xfrm>
          <a:prstGeom prst="rect">
            <a:avLst/>
          </a:prstGeom>
        </p:spPr>
      </p:pic>
    </p:spTree>
    <p:extLst>
      <p:ext uri="{BB962C8B-B14F-4D97-AF65-F5344CB8AC3E}">
        <p14:creationId xmlns:p14="http://schemas.microsoft.com/office/powerpoint/2010/main" val="310814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s04.infourok.ru/uploads/ex/127d/000346cc-08d6cd77/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4" y="70338"/>
            <a:ext cx="12001500" cy="667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47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61547"/>
            <a:ext cx="12054254" cy="378068"/>
          </a:xfrm>
          <a:solidFill>
            <a:srgbClr val="002060"/>
          </a:solidFill>
        </p:spPr>
        <p:txBody>
          <a:bodyPr>
            <a:normAutofit fontScale="90000"/>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Последовательное и параллельное соединение приемников электроэнергии</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8" y="509954"/>
            <a:ext cx="5949462" cy="6242538"/>
          </a:xfrm>
          <a:solidFill>
            <a:schemeClr val="accent6">
              <a:lumMod val="20000"/>
              <a:lumOff val="80000"/>
            </a:schemeClr>
          </a:solidFill>
        </p:spPr>
        <p:txBody>
          <a:bodyPr/>
          <a:lstStyle/>
          <a:p>
            <a:r>
              <a:rPr lang="ru-RU" dirty="0" smtClean="0">
                <a:latin typeface="Times New Roman" panose="02020603050405020304" pitchFamily="18" charset="0"/>
                <a:cs typeface="Times New Roman" panose="02020603050405020304" pitchFamily="18" charset="0"/>
              </a:rPr>
              <a:t>Требуется определить общее сопротивление двух последовательно соединенных резисторов с сопротивлением </a:t>
            </a:r>
          </a:p>
          <a:p>
            <a:pPr marL="0" indent="0">
              <a:buNone/>
            </a:pPr>
            <a:r>
              <a:rPr lang="ru-RU" dirty="0" smtClean="0">
                <a:latin typeface="Times New Roman" panose="02020603050405020304" pitchFamily="18" charset="0"/>
                <a:cs typeface="Times New Roman" panose="02020603050405020304" pitchFamily="18" charset="0"/>
              </a:rPr>
              <a:t>24.2 Ом и 12.1 Ом</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Решение:</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98576" y="509954"/>
            <a:ext cx="5926015" cy="6242538"/>
          </a:xfrm>
          <a:solidFill>
            <a:schemeClr val="accent6">
              <a:lumMod val="20000"/>
              <a:lumOff val="80000"/>
            </a:schemeClr>
          </a:solidFill>
        </p:spPr>
        <p:txBody>
          <a:bodyPr/>
          <a:lstStyle/>
          <a:p>
            <a:r>
              <a:rPr lang="ru-RU" dirty="0" smtClean="0">
                <a:latin typeface="Times New Roman" panose="02020603050405020304" pitchFamily="18" charset="0"/>
                <a:cs typeface="Times New Roman" panose="02020603050405020304" pitchFamily="18" charset="0"/>
              </a:rPr>
              <a:t>Два резистора, включенных параллельно, имеют сопротивления 16 Ом и 4 Ом. Определить общее сопротивление схемы</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Решение:</a:t>
            </a:r>
            <a:endParaRPr lang="ru-RU" dirty="0">
              <a:latin typeface="Times New Roman" panose="02020603050405020304" pitchFamily="18" charset="0"/>
              <a:cs typeface="Times New Roman" panose="02020603050405020304" pitchFamily="18" charset="0"/>
            </a:endParaRPr>
          </a:p>
        </p:txBody>
      </p:sp>
      <p:pic>
        <p:nvPicPr>
          <p:cNvPr id="5" name="Рисунок 4" descr="http://radioginn.ucoz.ru/image/Rposl.JPG"/>
          <p:cNvPicPr/>
          <p:nvPr/>
        </p:nvPicPr>
        <p:blipFill>
          <a:blip r:embed="rId2">
            <a:extLst>
              <a:ext uri="{28A0092B-C50C-407E-A947-70E740481C1C}">
                <a14:useLocalDpi xmlns:a14="http://schemas.microsoft.com/office/drawing/2010/main" val="0"/>
              </a:ext>
            </a:extLst>
          </a:blip>
          <a:srcRect/>
          <a:stretch>
            <a:fillRect/>
          </a:stretch>
        </p:blipFill>
        <p:spPr bwMode="auto">
          <a:xfrm>
            <a:off x="246185" y="2664069"/>
            <a:ext cx="5627077" cy="3042139"/>
          </a:xfrm>
          <a:prstGeom prst="rect">
            <a:avLst/>
          </a:prstGeom>
          <a:noFill/>
          <a:ln>
            <a:noFill/>
          </a:ln>
        </p:spPr>
      </p:pic>
      <p:pic>
        <p:nvPicPr>
          <p:cNvPr id="6" name="Рисунок 5" descr="http://radioginn.ucoz.ru/image/PARR.JPG"/>
          <p:cNvPicPr/>
          <p:nvPr/>
        </p:nvPicPr>
        <p:blipFill rotWithShape="1">
          <a:blip r:embed="rId3">
            <a:extLst>
              <a:ext uri="{28A0092B-C50C-407E-A947-70E740481C1C}">
                <a14:useLocalDpi xmlns:a14="http://schemas.microsoft.com/office/drawing/2010/main" val="0"/>
              </a:ext>
            </a:extLst>
          </a:blip>
          <a:srcRect t="16615"/>
          <a:stretch/>
        </p:blipFill>
        <p:spPr bwMode="auto">
          <a:xfrm>
            <a:off x="6374423" y="2664069"/>
            <a:ext cx="5556739" cy="3042139"/>
          </a:xfrm>
          <a:prstGeom prst="rect">
            <a:avLst/>
          </a:prstGeom>
          <a:noFill/>
          <a:ln>
            <a:noFill/>
          </a:ln>
        </p:spPr>
      </p:pic>
    </p:spTree>
    <p:extLst>
      <p:ext uri="{BB962C8B-B14F-4D97-AF65-F5344CB8AC3E}">
        <p14:creationId xmlns:p14="http://schemas.microsoft.com/office/powerpoint/2010/main" val="3946399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61547"/>
            <a:ext cx="12054254" cy="378068"/>
          </a:xfrm>
          <a:solidFill>
            <a:srgbClr val="002060"/>
          </a:solidFill>
        </p:spPr>
        <p:txBody>
          <a:bodyPr>
            <a:normAutofit fontScale="90000"/>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Последовательное и параллельное соединение приемников электроэнергии</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8" y="509954"/>
            <a:ext cx="5949462" cy="6251331"/>
          </a:xfrm>
          <a:solidFill>
            <a:schemeClr val="accent6">
              <a:lumMod val="20000"/>
              <a:lumOff val="80000"/>
            </a:schemeClr>
          </a:solidFill>
        </p:spPr>
        <p:txBody>
          <a:bodyPr>
            <a:normAutofit fontScale="85000" lnSpcReduction="10000"/>
          </a:bodyPr>
          <a:lstStyle/>
          <a:p>
            <a:pPr>
              <a:lnSpc>
                <a:spcPct val="120000"/>
              </a:lnSpc>
              <a:spcBef>
                <a:spcPts val="0"/>
              </a:spcBef>
            </a:pPr>
            <a:r>
              <a:rPr lang="ru-RU" sz="3000" dirty="0" smtClean="0">
                <a:latin typeface="Times New Roman" panose="02020603050405020304" pitchFamily="18" charset="0"/>
                <a:cs typeface="Times New Roman" panose="02020603050405020304" pitchFamily="18" charset="0"/>
              </a:rPr>
              <a:t>Требуется определить общее сопротивление двух последовательно соединенных резисторов с сопротивлением 24,2 Ом и 12,1 Ом</a:t>
            </a:r>
          </a:p>
          <a:p>
            <a:pPr marL="0" indent="0">
              <a:lnSpc>
                <a:spcPct val="12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sz="30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3000" dirty="0" smtClean="0">
                <a:latin typeface="Times New Roman" panose="02020603050405020304" pitchFamily="18" charset="0"/>
                <a:cs typeface="Times New Roman" panose="02020603050405020304" pitchFamily="18" charset="0"/>
              </a:rPr>
              <a:t>Решение:</a:t>
            </a:r>
          </a:p>
          <a:p>
            <a:pPr marL="0" indent="0">
              <a:lnSpc>
                <a:spcPct val="120000"/>
              </a:lnSpc>
              <a:spcBef>
                <a:spcPts val="0"/>
              </a:spcBef>
              <a:buNone/>
            </a:pPr>
            <a:r>
              <a:rPr lang="en-US" sz="3000" dirty="0" smtClean="0">
                <a:latin typeface="Times New Roman" panose="02020603050405020304" pitchFamily="18" charset="0"/>
                <a:cs typeface="Times New Roman" panose="02020603050405020304" pitchFamily="18" charset="0"/>
              </a:rPr>
              <a:t>r</a:t>
            </a:r>
            <a:r>
              <a:rPr lang="ru-RU" sz="1900" dirty="0" smtClean="0">
                <a:latin typeface="Times New Roman" panose="02020603050405020304" pitchFamily="18" charset="0"/>
                <a:cs typeface="Times New Roman" panose="02020603050405020304" pitchFamily="18" charset="0"/>
              </a:rPr>
              <a:t>общ</a:t>
            </a:r>
            <a:r>
              <a:rPr lang="en-US" sz="3000" dirty="0" smtClean="0">
                <a:latin typeface="Times New Roman" panose="02020603050405020304" pitchFamily="18" charset="0"/>
                <a:cs typeface="Times New Roman" panose="02020603050405020304" pitchFamily="18" charset="0"/>
              </a:rPr>
              <a:t> =r1+r2=24</a:t>
            </a:r>
            <a:r>
              <a:rPr lang="ru-RU"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2+12</a:t>
            </a:r>
            <a:r>
              <a:rPr lang="ru-RU"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1=36</a:t>
            </a:r>
            <a:r>
              <a:rPr lang="ru-RU" sz="3000" dirty="0">
                <a:latin typeface="Times New Roman" panose="02020603050405020304" pitchFamily="18" charset="0"/>
                <a:cs typeface="Times New Roman" panose="02020603050405020304" pitchFamily="18" charset="0"/>
              </a:rPr>
              <a:t>,</a:t>
            </a:r>
            <a:r>
              <a:rPr lang="ru-RU" sz="3000" dirty="0" smtClean="0">
                <a:latin typeface="Times New Roman" panose="02020603050405020304" pitchFamily="18" charset="0"/>
                <a:cs typeface="Times New Roman" panose="02020603050405020304" pitchFamily="18" charset="0"/>
              </a:rPr>
              <a:t>3 Ом</a:t>
            </a:r>
            <a:endParaRPr lang="ru-RU" sz="3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6198576" y="509954"/>
                <a:ext cx="5926015" cy="6251331"/>
              </a:xfrm>
              <a:solidFill>
                <a:schemeClr val="accent6">
                  <a:lumMod val="20000"/>
                  <a:lumOff val="80000"/>
                </a:schemeClr>
              </a:solidFill>
            </p:spPr>
            <p:txBody>
              <a:bodyPr>
                <a:normAutofit fontScale="85000" lnSpcReduction="20000"/>
              </a:bodyPr>
              <a:lstStyle/>
              <a:p>
                <a:pPr>
                  <a:lnSpc>
                    <a:spcPct val="110000"/>
                  </a:lnSpc>
                  <a:spcBef>
                    <a:spcPts val="0"/>
                  </a:spcBef>
                </a:pPr>
                <a:r>
                  <a:rPr lang="ru-RU" sz="3000" dirty="0" smtClean="0">
                    <a:latin typeface="Times New Roman" panose="02020603050405020304" pitchFamily="18" charset="0"/>
                    <a:cs typeface="Times New Roman" panose="02020603050405020304" pitchFamily="18" charset="0"/>
                  </a:rPr>
                  <a:t>Два резистора, включенных параллельно, имеют сопротивления </a:t>
                </a:r>
              </a:p>
              <a:p>
                <a:pPr marL="0" indent="0">
                  <a:lnSpc>
                    <a:spcPct val="110000"/>
                  </a:lnSpc>
                  <a:spcBef>
                    <a:spcPts val="0"/>
                  </a:spcBef>
                  <a:buNone/>
                </a:pPr>
                <a:r>
                  <a:rPr lang="ru-RU" sz="3000" dirty="0" smtClean="0">
                    <a:latin typeface="Times New Roman" panose="02020603050405020304" pitchFamily="18" charset="0"/>
                    <a:cs typeface="Times New Roman" panose="02020603050405020304" pitchFamily="18" charset="0"/>
                  </a:rPr>
                  <a:t>16 Ом и 4 Ом. Определить общее сопротивление схемы</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sz="3000" dirty="0" smtClean="0">
                    <a:latin typeface="Times New Roman" panose="02020603050405020304" pitchFamily="18" charset="0"/>
                    <a:cs typeface="Times New Roman" panose="02020603050405020304" pitchFamily="18" charset="0"/>
                  </a:rPr>
                  <a:t>Решение:</a:t>
                </a:r>
              </a:p>
              <a:p>
                <a:pPr marL="0" indent="0">
                  <a:buNone/>
                </a:pPr>
                <a:r>
                  <a:rPr lang="en-US" sz="3000" dirty="0" smtClean="0">
                    <a:latin typeface="Times New Roman" panose="02020603050405020304" pitchFamily="18" charset="0"/>
                    <a:cs typeface="Times New Roman" panose="02020603050405020304" pitchFamily="18" charset="0"/>
                  </a:rPr>
                  <a:t>r</a:t>
                </a:r>
                <a:r>
                  <a:rPr lang="ru-RU" sz="3000" dirty="0">
                    <a:latin typeface="Times New Roman" panose="02020603050405020304" pitchFamily="18" charset="0"/>
                    <a:cs typeface="Times New Roman" panose="02020603050405020304" pitchFamily="18" charset="0"/>
                  </a:rPr>
                  <a:t>о</a:t>
                </a:r>
                <a:r>
                  <a:rPr lang="ru-RU" sz="3000" dirty="0" smtClean="0">
                    <a:latin typeface="Times New Roman" panose="02020603050405020304" pitchFamily="18" charset="0"/>
                    <a:cs typeface="Times New Roman" panose="02020603050405020304" pitchFamily="18" charset="0"/>
                  </a:rPr>
                  <a:t>бщ</a:t>
                </a:r>
                <a:r>
                  <a:rPr lang="en-US" sz="3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300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𝑟</m:t>
                        </m:r>
                        <m:r>
                          <a:rPr lang="en-US" sz="3000" b="0" i="1" smtClean="0">
                            <a:latin typeface="Cambria Math" panose="02040503050406030204" pitchFamily="18" charset="0"/>
                            <a:cs typeface="Times New Roman" panose="02020603050405020304" pitchFamily="18" charset="0"/>
                          </a:rPr>
                          <m:t>1•  </m:t>
                        </m:r>
                        <m:r>
                          <a:rPr lang="en-US" sz="3000" b="0" i="1" smtClean="0">
                            <a:latin typeface="Cambria Math" panose="02040503050406030204" pitchFamily="18" charset="0"/>
                            <a:cs typeface="Times New Roman" panose="02020603050405020304" pitchFamily="18" charset="0"/>
                          </a:rPr>
                          <m:t>𝑟</m:t>
                        </m:r>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𝑟</m:t>
                        </m:r>
                        <m:r>
                          <a:rPr lang="en-US" sz="3000" b="0" i="1" smtClean="0">
                            <a:latin typeface="Cambria Math" panose="02040503050406030204" pitchFamily="18" charset="0"/>
                            <a:cs typeface="Times New Roman" panose="02020603050405020304" pitchFamily="18" charset="0"/>
                          </a:rPr>
                          <m:t>1+</m:t>
                        </m:r>
                        <m:r>
                          <a:rPr lang="en-US" sz="3000" b="0" i="1" smtClean="0">
                            <a:latin typeface="Cambria Math" panose="02040503050406030204" pitchFamily="18" charset="0"/>
                            <a:cs typeface="Times New Roman" panose="02020603050405020304" pitchFamily="18" charset="0"/>
                          </a:rPr>
                          <m:t>𝑟</m:t>
                        </m:r>
                        <m:r>
                          <a:rPr lang="en-US" sz="3000" b="0" i="1" smtClean="0">
                            <a:latin typeface="Cambria Math" panose="02040503050406030204" pitchFamily="18" charset="0"/>
                            <a:cs typeface="Times New Roman" panose="02020603050405020304" pitchFamily="18" charset="0"/>
                          </a:rPr>
                          <m:t>2</m:t>
                        </m:r>
                      </m:den>
                    </m:f>
                  </m:oMath>
                </a14:m>
                <a:r>
                  <a:rPr lang="en-US" sz="3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3000" i="1" dirty="0" smtClean="0">
                            <a:latin typeface="Cambria Math" panose="02040503050406030204" pitchFamily="18" charset="0"/>
                            <a:cs typeface="Times New Roman" panose="02020603050405020304" pitchFamily="18" charset="0"/>
                          </a:rPr>
                        </m:ctrlPr>
                      </m:fPr>
                      <m:num>
                        <m:r>
                          <a:rPr lang="en-US" sz="3000" b="0" i="1" dirty="0" smtClean="0">
                            <a:latin typeface="Cambria Math" panose="02040503050406030204" pitchFamily="18" charset="0"/>
                            <a:cs typeface="Times New Roman" panose="02020603050405020304" pitchFamily="18" charset="0"/>
                          </a:rPr>
                          <m:t>16•4</m:t>
                        </m:r>
                      </m:num>
                      <m:den>
                        <m:r>
                          <a:rPr lang="en-US" sz="3000" b="0" i="1" dirty="0" smtClean="0">
                            <a:latin typeface="Cambria Math" panose="02040503050406030204" pitchFamily="18" charset="0"/>
                            <a:cs typeface="Times New Roman" panose="02020603050405020304" pitchFamily="18" charset="0"/>
                          </a:rPr>
                          <m:t>16+4</m:t>
                        </m:r>
                      </m:den>
                    </m:f>
                  </m:oMath>
                </a14:m>
                <a:r>
                  <a:rPr lang="en-US" sz="3000" dirty="0" smtClean="0">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3</a:t>
                </a:r>
                <a:r>
                  <a:rPr lang="ru-RU" sz="3000" b="1" dirty="0" smtClean="0">
                    <a:solidFill>
                      <a:srgbClr val="FF0000"/>
                    </a:solidFill>
                    <a:latin typeface="Times New Roman" panose="02020603050405020304" pitchFamily="18" charset="0"/>
                    <a:cs typeface="Times New Roman" panose="02020603050405020304" pitchFamily="18" charset="0"/>
                  </a:rPr>
                  <a:t>,</a:t>
                </a:r>
                <a:r>
                  <a:rPr lang="en-US" sz="3000" b="1" dirty="0" smtClean="0">
                    <a:solidFill>
                      <a:srgbClr val="FF0000"/>
                    </a:solidFill>
                    <a:latin typeface="Times New Roman" panose="02020603050405020304" pitchFamily="18" charset="0"/>
                    <a:cs typeface="Times New Roman" panose="02020603050405020304" pitchFamily="18" charset="0"/>
                  </a:rPr>
                  <a:t>2</a:t>
                </a:r>
                <a:r>
                  <a:rPr lang="ru-RU" sz="3000" b="1" dirty="0" smtClean="0">
                    <a:solidFill>
                      <a:srgbClr val="FF0000"/>
                    </a:solidFill>
                    <a:latin typeface="Times New Roman" panose="02020603050405020304" pitchFamily="18" charset="0"/>
                    <a:cs typeface="Times New Roman" panose="02020603050405020304" pitchFamily="18" charset="0"/>
                  </a:rPr>
                  <a:t> Ом</a:t>
                </a:r>
              </a:p>
              <a:p>
                <a:pPr marL="0" indent="0">
                  <a:buNone/>
                </a:pPr>
                <a:r>
                  <a:rPr lang="ru-RU" sz="3000" dirty="0" smtClean="0">
                    <a:latin typeface="Times New Roman" panose="02020603050405020304" pitchFamily="18" charset="0"/>
                    <a:cs typeface="Times New Roman" panose="02020603050405020304" pitchFamily="18" charset="0"/>
                  </a:rPr>
                  <a:t>   Из примера видно, что </a:t>
                </a:r>
                <a:r>
                  <a:rPr lang="ru-RU" sz="3000" i="1" dirty="0" smtClean="0">
                    <a:solidFill>
                      <a:srgbClr val="FF0000"/>
                    </a:solidFill>
                    <a:latin typeface="Times New Roman" panose="02020603050405020304" pitchFamily="18" charset="0"/>
                    <a:cs typeface="Times New Roman" panose="02020603050405020304" pitchFamily="18" charset="0"/>
                  </a:rPr>
                  <a:t>общее сопротивление параллельной цепи меньше, чем величина наименьшего сопротивления, включенного в цепь</a:t>
                </a:r>
                <a:endParaRPr lang="ru-RU" sz="3000"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6198576" y="509954"/>
                <a:ext cx="5926015" cy="6251331"/>
              </a:xfrm>
              <a:blipFill rotWithShape="0">
                <a:blip r:embed="rId2"/>
                <a:stretch>
                  <a:fillRect l="-1852" t="-1561"/>
                </a:stretch>
              </a:blipFill>
            </p:spPr>
            <p:txBody>
              <a:bodyPr>
                <a:normAutofit fontScale="85000" lnSpcReduction="10000"/>
              </a:bodyPr>
              <a:lstStyle/>
              <a:p>
                <a:r>
                  <a:rPr lang="ru-RU">
                    <a:noFill/>
                  </a:rPr>
                  <a:t> </a:t>
                </a:r>
              </a:p>
            </p:txBody>
          </p:sp>
        </mc:Fallback>
      </mc:AlternateContent>
      <p:pic>
        <p:nvPicPr>
          <p:cNvPr id="5" name="Рисунок 4" descr="http://radioginn.ucoz.ru/image/Rposl.JPG"/>
          <p:cNvPicPr/>
          <p:nvPr/>
        </p:nvPicPr>
        <p:blipFill>
          <a:blip r:embed="rId3">
            <a:extLst>
              <a:ext uri="{28A0092B-C50C-407E-A947-70E740481C1C}">
                <a14:useLocalDpi xmlns:a14="http://schemas.microsoft.com/office/drawing/2010/main" val="0"/>
              </a:ext>
            </a:extLst>
          </a:blip>
          <a:srcRect/>
          <a:stretch>
            <a:fillRect/>
          </a:stretch>
        </p:blipFill>
        <p:spPr bwMode="auto">
          <a:xfrm>
            <a:off x="218342" y="2382715"/>
            <a:ext cx="5653454" cy="2505807"/>
          </a:xfrm>
          <a:prstGeom prst="rect">
            <a:avLst/>
          </a:prstGeom>
          <a:noFill/>
          <a:ln>
            <a:noFill/>
          </a:ln>
        </p:spPr>
      </p:pic>
      <p:pic>
        <p:nvPicPr>
          <p:cNvPr id="6" name="Рисунок 5" descr="http://radioginn.ucoz.ru/image/PARR.JPG"/>
          <p:cNvPicPr/>
          <p:nvPr/>
        </p:nvPicPr>
        <p:blipFill rotWithShape="1">
          <a:blip r:embed="rId4">
            <a:extLst>
              <a:ext uri="{28A0092B-C50C-407E-A947-70E740481C1C}">
                <a14:useLocalDpi xmlns:a14="http://schemas.microsoft.com/office/drawing/2010/main" val="0"/>
              </a:ext>
            </a:extLst>
          </a:blip>
          <a:srcRect t="16615"/>
          <a:stretch/>
        </p:blipFill>
        <p:spPr bwMode="auto">
          <a:xfrm>
            <a:off x="6409590" y="2022232"/>
            <a:ext cx="5503985" cy="2277206"/>
          </a:xfrm>
          <a:prstGeom prst="rect">
            <a:avLst/>
          </a:prstGeom>
          <a:noFill/>
          <a:ln>
            <a:noFill/>
          </a:ln>
        </p:spPr>
      </p:pic>
    </p:spTree>
    <p:extLst>
      <p:ext uri="{BB962C8B-B14F-4D97-AF65-F5344CB8AC3E}">
        <p14:creationId xmlns:p14="http://schemas.microsoft.com/office/powerpoint/2010/main" val="370482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23" y="105509"/>
            <a:ext cx="12027877" cy="492368"/>
          </a:xfrm>
          <a:solidFill>
            <a:srgbClr val="002060"/>
          </a:solidFill>
        </p:spPr>
        <p:txBody>
          <a:bodyPr>
            <a:normAutofit/>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Смешанное соединение приемников электроэнергии</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7923" y="694592"/>
            <a:ext cx="5931877" cy="6066693"/>
          </a:xfrm>
          <a:solidFill>
            <a:schemeClr val="accent6">
              <a:lumMod val="20000"/>
              <a:lumOff val="80000"/>
            </a:schemeClr>
          </a:solidFill>
        </p:spPr>
        <p:txBody>
          <a:bodyPr>
            <a:normAutofit/>
          </a:bodyPr>
          <a:lstStyle/>
          <a:p>
            <a:r>
              <a:rPr lang="ru-RU" dirty="0" smtClean="0">
                <a:latin typeface="Times New Roman" panose="02020603050405020304" pitchFamily="18" charset="0"/>
                <a:cs typeface="Times New Roman" panose="02020603050405020304" pitchFamily="18" charset="0"/>
              </a:rPr>
              <a:t>Резисторы </a:t>
            </a:r>
            <a:r>
              <a:rPr lang="en-US" dirty="0" smtClean="0">
                <a:latin typeface="Times New Roman" panose="02020603050405020304" pitchFamily="18" charset="0"/>
                <a:cs typeface="Times New Roman" panose="02020603050405020304" pitchFamily="18" charset="0"/>
              </a:rPr>
              <a:t>r1=</a:t>
            </a:r>
            <a:r>
              <a:rPr lang="ru-RU" dirty="0" smtClean="0">
                <a:latin typeface="Times New Roman" panose="02020603050405020304" pitchFamily="18" charset="0"/>
                <a:cs typeface="Times New Roman" panose="02020603050405020304" pitchFamily="18" charset="0"/>
              </a:rPr>
              <a:t>15 Ом, </a:t>
            </a:r>
            <a:r>
              <a:rPr lang="en-US" dirty="0" smtClean="0">
                <a:latin typeface="Times New Roman" panose="02020603050405020304" pitchFamily="18" charset="0"/>
                <a:cs typeface="Times New Roman" panose="02020603050405020304" pitchFamily="18" charset="0"/>
              </a:rPr>
              <a:t>r2</a:t>
            </a:r>
            <a:r>
              <a:rPr lang="ru-RU" dirty="0" smtClean="0">
                <a:latin typeface="Times New Roman" panose="02020603050405020304" pitchFamily="18" charset="0"/>
                <a:cs typeface="Times New Roman" panose="02020603050405020304" pitchFamily="18" charset="0"/>
              </a:rPr>
              <a:t> =12 Ом, и </a:t>
            </a:r>
            <a:r>
              <a:rPr lang="en-US" dirty="0" smtClean="0">
                <a:latin typeface="Times New Roman" panose="02020603050405020304" pitchFamily="18" charset="0"/>
                <a:cs typeface="Times New Roman" panose="02020603050405020304" pitchFamily="18" charset="0"/>
              </a:rPr>
              <a:t> r3= </a:t>
            </a:r>
            <a:r>
              <a:rPr lang="ru-RU" dirty="0" smtClean="0">
                <a:latin typeface="Times New Roman" panose="02020603050405020304" pitchFamily="18" charset="0"/>
                <a:cs typeface="Times New Roman" panose="02020603050405020304" pitchFamily="18" charset="0"/>
              </a:rPr>
              <a:t>6 Ом соединены так, как показано на рисунке. Найти общее сопротивление схемы.</a:t>
            </a:r>
          </a:p>
          <a:p>
            <a:pPr marL="0" indent="0">
              <a:buNone/>
            </a:pP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6172200" y="694592"/>
                <a:ext cx="5943600" cy="6066693"/>
              </a:xfrm>
              <a:solidFill>
                <a:schemeClr val="accent6">
                  <a:lumMod val="20000"/>
                  <a:lumOff val="80000"/>
                </a:schemeClr>
              </a:solidFill>
            </p:spPr>
            <p:txBody>
              <a:bodyPr>
                <a:normAutofit lnSpcReduction="10000"/>
              </a:bodyPr>
              <a:lstStyle/>
              <a:p>
                <a:pPr marL="0" lvl="0" indent="0">
                  <a:buNone/>
                </a:pPr>
                <a:r>
                  <a:rPr lang="ru-RU" dirty="0" smtClean="0">
                    <a:solidFill>
                      <a:prstClr val="black"/>
                    </a:solidFill>
                    <a:latin typeface="Times New Roman" panose="02020603050405020304" pitchFamily="18" charset="0"/>
                    <a:cs typeface="Times New Roman" panose="02020603050405020304" pitchFamily="18" charset="0"/>
                  </a:rPr>
                  <a:t>   Решение</a:t>
                </a:r>
                <a:r>
                  <a:rPr lang="ru-RU" dirty="0">
                    <a:solidFill>
                      <a:prstClr val="black"/>
                    </a:solidFill>
                    <a:latin typeface="Times New Roman" panose="02020603050405020304" pitchFamily="18" charset="0"/>
                    <a:cs typeface="Times New Roman" panose="02020603050405020304" pitchFamily="18" charset="0"/>
                  </a:rPr>
                  <a:t>.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На </a:t>
                </a:r>
                <a:r>
                  <a:rPr lang="ru-RU" dirty="0">
                    <a:solidFill>
                      <a:prstClr val="black"/>
                    </a:solidFill>
                    <a:latin typeface="Times New Roman" panose="02020603050405020304" pitchFamily="18" charset="0"/>
                    <a:cs typeface="Times New Roman" panose="02020603050405020304" pitchFamily="18" charset="0"/>
                  </a:rPr>
                  <a:t>схеме выделяем участок, где резисторы </a:t>
                </a:r>
                <a:r>
                  <a:rPr lang="en-US" dirty="0">
                    <a:solidFill>
                      <a:prstClr val="black"/>
                    </a:solidFill>
                    <a:latin typeface="Times New Roman" panose="02020603050405020304" pitchFamily="18" charset="0"/>
                    <a:cs typeface="Times New Roman" panose="02020603050405020304" pitchFamily="18" charset="0"/>
                  </a:rPr>
                  <a:t>r1</a:t>
                </a:r>
                <a:r>
                  <a:rPr lang="ru-RU" dirty="0">
                    <a:solidFill>
                      <a:prstClr val="black"/>
                    </a:solidFill>
                    <a:latin typeface="Times New Roman" panose="02020603050405020304" pitchFamily="18" charset="0"/>
                    <a:cs typeface="Times New Roman" panose="02020603050405020304" pitchFamily="18" charset="0"/>
                  </a:rPr>
                  <a:t>и</a:t>
                </a:r>
                <a:r>
                  <a:rPr lang="en-US" dirty="0">
                    <a:solidFill>
                      <a:prstClr val="black"/>
                    </a:solidFill>
                    <a:latin typeface="Times New Roman" panose="02020603050405020304" pitchFamily="18" charset="0"/>
                    <a:cs typeface="Times New Roman" panose="02020603050405020304" pitchFamily="18" charset="0"/>
                  </a:rPr>
                  <a:t> r2</a:t>
                </a:r>
                <a:r>
                  <a:rPr lang="ru-RU" dirty="0">
                    <a:solidFill>
                      <a:prstClr val="black"/>
                    </a:solidFill>
                    <a:latin typeface="Times New Roman" panose="02020603050405020304" pitchFamily="18" charset="0"/>
                    <a:cs typeface="Times New Roman" panose="02020603050405020304" pitchFamily="18" charset="0"/>
                  </a:rPr>
                  <a:t> соединены параллельно. Сопротивление этого участка</a:t>
                </a:r>
              </a:p>
              <a:p>
                <a:pPr marL="0" lvl="0" indent="0">
                  <a:buNone/>
                </a:pPr>
                <a:r>
                  <a:rPr lang="en-US" dirty="0" smtClean="0">
                    <a:solidFill>
                      <a:prstClr val="black"/>
                    </a:solidFill>
                    <a:latin typeface="Times New Roman" panose="02020603050405020304" pitchFamily="18" charset="0"/>
                    <a:cs typeface="Times New Roman" panose="02020603050405020304" pitchFamily="18" charset="0"/>
                  </a:rPr>
                  <a:t>r2</a:t>
                </a:r>
                <a:r>
                  <a:rPr lang="ru-RU" dirty="0">
                    <a:solidFill>
                      <a:prstClr val="black"/>
                    </a:solidFill>
                    <a:latin typeface="Times New Roman" panose="02020603050405020304" pitchFamily="18" charset="0"/>
                    <a:cs typeface="Times New Roman" panose="02020603050405020304" pitchFamily="18" charset="0"/>
                  </a:rPr>
                  <a:t>,3= </a:t>
                </a:r>
                <a14:m>
                  <m:oMath xmlns:m="http://schemas.openxmlformats.org/officeDocument/2006/math">
                    <m:f>
                      <m:fPr>
                        <m:ctrlPr>
                          <a:rPr lang="en-US" i="1">
                            <a:solidFill>
                              <a:prstClr val="black"/>
                            </a:solidFill>
                            <a:latin typeface="Cambria Math" panose="02040503050406030204" pitchFamily="18" charset="0"/>
                            <a:cs typeface="Times New Roman" panose="02020603050405020304" pitchFamily="18" charset="0"/>
                          </a:rPr>
                        </m:ctrlPr>
                      </m:fPr>
                      <m:num>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2∗</m:t>
                        </m:r>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3</m:t>
                        </m:r>
                      </m:num>
                      <m:den>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2+</m:t>
                        </m:r>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3</m:t>
                        </m:r>
                      </m:den>
                    </m:f>
                    <m:r>
                      <a:rPr lang="en-US" i="1">
                        <a:solidFill>
                          <a:prstClr val="black"/>
                        </a:solidFill>
                        <a:latin typeface="Cambria Math" panose="02040503050406030204" pitchFamily="18" charset="0"/>
                        <a:cs typeface="Times New Roman" panose="02020603050405020304" pitchFamily="18" charset="0"/>
                      </a:rPr>
                      <m:t>=</m:t>
                    </m:r>
                    <m:f>
                      <m:fPr>
                        <m:ctrlPr>
                          <a:rPr lang="en-US" i="1">
                            <a:solidFill>
                              <a:prstClr val="black"/>
                            </a:solidFill>
                            <a:latin typeface="Cambria Math" panose="02040503050406030204" pitchFamily="18" charset="0"/>
                            <a:cs typeface="Times New Roman" panose="02020603050405020304" pitchFamily="18" charset="0"/>
                          </a:rPr>
                        </m:ctrlPr>
                      </m:fPr>
                      <m:num>
                        <m:r>
                          <a:rPr lang="en-US" i="1">
                            <a:solidFill>
                              <a:prstClr val="black"/>
                            </a:solidFill>
                            <a:latin typeface="Cambria Math" panose="02040503050406030204" pitchFamily="18" charset="0"/>
                            <a:cs typeface="Times New Roman" panose="02020603050405020304" pitchFamily="18" charset="0"/>
                          </a:rPr>
                          <m:t>12∗6</m:t>
                        </m:r>
                      </m:num>
                      <m:den>
                        <m:r>
                          <a:rPr lang="en-US" i="1">
                            <a:solidFill>
                              <a:prstClr val="black"/>
                            </a:solidFill>
                            <a:latin typeface="Cambria Math" panose="02040503050406030204" pitchFamily="18" charset="0"/>
                            <a:cs typeface="Times New Roman" panose="02020603050405020304" pitchFamily="18" charset="0"/>
                          </a:rPr>
                          <m:t>12+6</m:t>
                        </m:r>
                      </m:den>
                    </m:f>
                  </m:oMath>
                </a14:m>
                <a:r>
                  <a:rPr lang="en-US"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i="1" dirty="0">
                            <a:solidFill>
                              <a:prstClr val="black"/>
                            </a:solidFill>
                            <a:latin typeface="Cambria Math" panose="02040503050406030204" pitchFamily="18" charset="0"/>
                            <a:cs typeface="Times New Roman" panose="02020603050405020304" pitchFamily="18" charset="0"/>
                          </a:rPr>
                        </m:ctrlPr>
                      </m:fPr>
                      <m:num>
                        <m:r>
                          <a:rPr lang="en-US" i="1" dirty="0">
                            <a:solidFill>
                              <a:prstClr val="black"/>
                            </a:solidFill>
                            <a:latin typeface="Cambria Math" panose="02040503050406030204" pitchFamily="18" charset="0"/>
                            <a:cs typeface="Times New Roman" panose="02020603050405020304" pitchFamily="18" charset="0"/>
                          </a:rPr>
                          <m:t>72</m:t>
                        </m:r>
                      </m:num>
                      <m:den>
                        <m:r>
                          <a:rPr lang="en-US" i="1" dirty="0">
                            <a:solidFill>
                              <a:prstClr val="black"/>
                            </a:solidFill>
                            <a:latin typeface="Cambria Math" panose="02040503050406030204" pitchFamily="18" charset="0"/>
                            <a:cs typeface="Times New Roman" panose="02020603050405020304" pitchFamily="18" charset="0"/>
                          </a:rPr>
                          <m:t>18</m:t>
                        </m:r>
                      </m:den>
                    </m:f>
                    <m:r>
                      <a:rPr lang="en-US" i="1" dirty="0">
                        <a:solidFill>
                          <a:prstClr val="black"/>
                        </a:solidFill>
                        <a:latin typeface="Cambria Math" panose="02040503050406030204" pitchFamily="18" charset="0"/>
                        <a:cs typeface="Times New Roman" panose="02020603050405020304" pitchFamily="18" charset="0"/>
                      </a:rPr>
                      <m:t>=</m:t>
                    </m:r>
                  </m:oMath>
                </a14:m>
                <a:r>
                  <a:rPr lang="en-US" dirty="0">
                    <a:solidFill>
                      <a:prstClr val="black"/>
                    </a:solidFill>
                    <a:latin typeface="Times New Roman" panose="02020603050405020304" pitchFamily="18" charset="0"/>
                    <a:cs typeface="Times New Roman" panose="02020603050405020304" pitchFamily="18" charset="0"/>
                  </a:rPr>
                  <a:t>4</a:t>
                </a:r>
                <a:r>
                  <a:rPr lang="ru-RU" dirty="0">
                    <a:solidFill>
                      <a:prstClr val="black"/>
                    </a:solidFill>
                    <a:latin typeface="Times New Roman" panose="02020603050405020304" pitchFamily="18" charset="0"/>
                    <a:cs typeface="Times New Roman" panose="02020603050405020304" pitchFamily="18" charset="0"/>
                  </a:rPr>
                  <a:t>Ом</a:t>
                </a:r>
                <a:r>
                  <a:rPr lang="ru-RU" dirty="0" smtClean="0">
                    <a:solidFill>
                      <a:prstClr val="black"/>
                    </a:solidFill>
                    <a:latin typeface="Times New Roman" panose="02020603050405020304" pitchFamily="18" charset="0"/>
                    <a:cs typeface="Times New Roman" panose="02020603050405020304" pitchFamily="18" charset="0"/>
                  </a:rPr>
                  <a:t>.</a:t>
                </a:r>
                <a:endParaRPr lang="ru-RU" dirty="0">
                  <a:solidFill>
                    <a:prstClr val="black"/>
                  </a:solidFill>
                  <a:latin typeface="Times New Roman" panose="02020603050405020304" pitchFamily="18" charset="0"/>
                  <a:cs typeface="Times New Roman" panose="02020603050405020304" pitchFamily="18" charset="0"/>
                </a:endParaRPr>
              </a:p>
              <a:p>
                <a:pPr lvl="0"/>
                <a:r>
                  <a:rPr lang="ru-RU" dirty="0">
                    <a:solidFill>
                      <a:prstClr val="black"/>
                    </a:solidFill>
                    <a:latin typeface="Times New Roman" panose="02020603050405020304" pitchFamily="18" charset="0"/>
                    <a:cs typeface="Times New Roman" panose="02020603050405020304" pitchFamily="18" charset="0"/>
                  </a:rPr>
                  <a:t>Теперь упрощаем схему, заменив </a:t>
                </a:r>
                <a:r>
                  <a:rPr lang="en-US" dirty="0">
                    <a:solidFill>
                      <a:prstClr val="black"/>
                    </a:solidFill>
                    <a:latin typeface="Times New Roman" panose="02020603050405020304" pitchFamily="18" charset="0"/>
                    <a:cs typeface="Times New Roman" panose="02020603050405020304" pitchFamily="18" charset="0"/>
                  </a:rPr>
                  <a:t>r2</a:t>
                </a:r>
                <a:r>
                  <a:rPr lang="ru-RU" dirty="0">
                    <a:solidFill>
                      <a:prstClr val="black"/>
                    </a:solidFill>
                    <a:latin typeface="Times New Roman" panose="02020603050405020304" pitchFamily="18" charset="0"/>
                    <a:cs typeface="Times New Roman" panose="02020603050405020304" pitchFamily="18" charset="0"/>
                  </a:rPr>
                  <a:t> и </a:t>
                </a:r>
                <a:r>
                  <a:rPr lang="en-US" dirty="0">
                    <a:solidFill>
                      <a:prstClr val="black"/>
                    </a:solidFill>
                    <a:latin typeface="Times New Roman" panose="02020603050405020304" pitchFamily="18" charset="0"/>
                    <a:cs typeface="Times New Roman" panose="02020603050405020304" pitchFamily="18" charset="0"/>
                  </a:rPr>
                  <a:t>r3</a:t>
                </a:r>
                <a:r>
                  <a:rPr lang="ru-RU" dirty="0">
                    <a:solidFill>
                      <a:prstClr val="black"/>
                    </a:solidFill>
                    <a:latin typeface="Times New Roman" panose="02020603050405020304" pitchFamily="18" charset="0"/>
                    <a:cs typeface="Times New Roman" panose="02020603050405020304" pitchFamily="18" charset="0"/>
                  </a:rPr>
                  <a:t>одним резистором. </a:t>
                </a:r>
                <a:endParaRPr lang="ru-RU" dirty="0">
                  <a:solidFill>
                    <a:srgbClr val="FF0000"/>
                  </a:solidFill>
                  <a:latin typeface="Times New Roman" panose="02020603050405020304" pitchFamily="18" charset="0"/>
                  <a:cs typeface="Times New Roman" panose="02020603050405020304" pitchFamily="18" charset="0"/>
                </a:endParaRPr>
              </a:p>
              <a:p>
                <a:pPr lvl="0"/>
                <a:endParaRPr lang="ru-RU" dirty="0" smtClean="0">
                  <a:solidFill>
                    <a:srgbClr val="FF0000"/>
                  </a:solidFill>
                  <a:latin typeface="Times New Roman" panose="02020603050405020304" pitchFamily="18" charset="0"/>
                  <a:cs typeface="Times New Roman" panose="02020603050405020304" pitchFamily="18" charset="0"/>
                </a:endParaRPr>
              </a:p>
              <a:p>
                <a:pPr lvl="0"/>
                <a:endParaRPr lang="ru-RU" dirty="0" smtClean="0">
                  <a:solidFill>
                    <a:srgbClr val="FF0000"/>
                  </a:solidFill>
                  <a:latin typeface="Times New Roman" panose="02020603050405020304" pitchFamily="18" charset="0"/>
                  <a:cs typeface="Times New Roman" panose="02020603050405020304" pitchFamily="18" charset="0"/>
                </a:endParaRPr>
              </a:p>
              <a:p>
                <a:pPr lvl="0"/>
                <a:endParaRPr lang="ru-RU" dirty="0" smtClean="0">
                  <a:solidFill>
                    <a:srgbClr val="FF0000"/>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Находим </a:t>
                </a:r>
                <a:r>
                  <a:rPr lang="ru-RU" dirty="0">
                    <a:solidFill>
                      <a:prstClr val="black"/>
                    </a:solidFill>
                    <a:latin typeface="Times New Roman" panose="02020603050405020304" pitchFamily="18" charset="0"/>
                    <a:cs typeface="Times New Roman" panose="02020603050405020304" pitchFamily="18" charset="0"/>
                  </a:rPr>
                  <a:t>общее сопротивление схемы</a:t>
                </a:r>
              </a:p>
              <a:p>
                <a:pPr lvl="0"/>
                <a:r>
                  <a:rPr lang="en-US" dirty="0">
                    <a:solidFill>
                      <a:prstClr val="black"/>
                    </a:solidFill>
                    <a:latin typeface="Times New Roman" panose="02020603050405020304" pitchFamily="18" charset="0"/>
                    <a:cs typeface="Times New Roman" panose="02020603050405020304" pitchFamily="18" charset="0"/>
                  </a:rPr>
                  <a:t>R</a:t>
                </a:r>
                <a:r>
                  <a:rPr lang="ru-RU" dirty="0">
                    <a:solidFill>
                      <a:prstClr val="black"/>
                    </a:solidFill>
                    <a:latin typeface="Times New Roman" panose="02020603050405020304" pitchFamily="18" charset="0"/>
                    <a:cs typeface="Times New Roman" panose="02020603050405020304" pitchFamily="18" charset="0"/>
                  </a:rPr>
                  <a:t>общ= </a:t>
                </a:r>
                <a:r>
                  <a:rPr lang="en-US" dirty="0">
                    <a:solidFill>
                      <a:prstClr val="black"/>
                    </a:solidFill>
                    <a:latin typeface="Times New Roman" panose="02020603050405020304" pitchFamily="18" charset="0"/>
                    <a:cs typeface="Times New Roman" panose="02020603050405020304" pitchFamily="18" charset="0"/>
                  </a:rPr>
                  <a:t>r1+r2</a:t>
                </a:r>
                <a:r>
                  <a:rPr lang="ru-RU"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3=15+4=19 </a:t>
                </a:r>
                <a:r>
                  <a:rPr lang="ru-RU" dirty="0">
                    <a:solidFill>
                      <a:prstClr val="black"/>
                    </a:solidFill>
                    <a:latin typeface="Times New Roman" panose="02020603050405020304" pitchFamily="18" charset="0"/>
                    <a:cs typeface="Times New Roman" panose="02020603050405020304" pitchFamily="18" charset="0"/>
                  </a:rPr>
                  <a:t>Ом</a:t>
                </a:r>
              </a:p>
              <a:p>
                <a:endParaRPr lang="ru-RU" dirty="0"/>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6172200" y="694592"/>
                <a:ext cx="5943600" cy="6066693"/>
              </a:xfrm>
              <a:blipFill rotWithShape="0">
                <a:blip r:embed="rId2"/>
                <a:stretch>
                  <a:fillRect l="-1846" t="-2513" b="-2312"/>
                </a:stretch>
              </a:blipFill>
            </p:spPr>
            <p:txBody>
              <a:bodyPr>
                <a:normAutofit/>
              </a:bodyPr>
              <a:lstStyle/>
              <a:p>
                <a:r>
                  <a:rPr lang="ru-RU">
                    <a:noFill/>
                  </a:rPr>
                  <a:t> </a:t>
                </a:r>
              </a:p>
            </p:txBody>
          </p:sp>
        </mc:Fallback>
      </mc:AlternateContent>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0852" t="7137" r="55878" b="71273"/>
          <a:stretch/>
        </p:blipFill>
        <p:spPr>
          <a:xfrm>
            <a:off x="271096" y="2233247"/>
            <a:ext cx="5565530" cy="3332285"/>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51631" t="16684" r="27376" b="75138"/>
          <a:stretch/>
        </p:blipFill>
        <p:spPr>
          <a:xfrm>
            <a:off x="6361235" y="4009292"/>
            <a:ext cx="5565530" cy="1257300"/>
          </a:xfrm>
          <a:prstGeom prst="rect">
            <a:avLst/>
          </a:prstGeom>
        </p:spPr>
      </p:pic>
    </p:spTree>
    <p:extLst>
      <p:ext uri="{BB962C8B-B14F-4D97-AF65-F5344CB8AC3E}">
        <p14:creationId xmlns:p14="http://schemas.microsoft.com/office/powerpoint/2010/main" val="196030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238" y="984738"/>
            <a:ext cx="11298116" cy="4933082"/>
          </a:xfrm>
          <a:prstGeom prst="rect">
            <a:avLst/>
          </a:prstGeom>
        </p:spPr>
        <p:txBody>
          <a:bodyPr wrap="square">
            <a:spAutoFit/>
          </a:bodyPr>
          <a:lstStyle/>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МИНИСТЕРСТВО ОБРАЗОВАНИЯ НИЖЕГОРОДСКОЙ ОБЛАСТИ ГОСУДАРСТВЕННОЕТ БЮДЖЕТНОЕ ПРОФЕССИОНАЛЬНОЕ ОБРАЗОВАТЕЛЬНОЕ УЧРЕЖДЕНИЕ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”ДЗЕРЖИНСКИЙ ТЕХНИКУМ БИЗНЕСА И ТЕХНОЛОГИЙ”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РАБОЧАЯ ПРОГРАММА УЧЕБНОЙ ДИСЦИПЛИНЫ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ОП. 04. «Основы радиоэлектроники»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общепрофессионального цикла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программы подготовки квалифицированных рабочих, служащих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по профессии технического профиля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15.01.21. Электромонтер охранно-пожарной сигнализации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a:latin typeface="Times New Roman" panose="02020603050405020304" pitchFamily="18" charset="0"/>
                <a:ea typeface="Calibri" panose="020F0502020204030204" pitchFamily="34" charset="0"/>
                <a:cs typeface="Times New Roman" panose="02020603050405020304" pitchFamily="18" charset="0"/>
              </a:rPr>
              <a:t> </a:t>
            </a: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г. Дзержинск, 2017</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70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131" y="87924"/>
            <a:ext cx="12001499" cy="1723291"/>
          </a:xfrm>
          <a:solidFill>
            <a:schemeClr val="accent6">
              <a:lumMod val="20000"/>
              <a:lumOff val="80000"/>
            </a:schemeClr>
          </a:solidFill>
        </p:spPr>
        <p:txBody>
          <a:bodyPr>
            <a:normAutofit fontScale="90000"/>
          </a:bodyPr>
          <a:lstStyle/>
          <a:p>
            <a:pPr>
              <a:lnSpc>
                <a:spcPct val="107000"/>
              </a:lnSpc>
              <a:spcBef>
                <a:spcPts val="1200"/>
              </a:spcBef>
              <a:spcAft>
                <a:spcPts val="300"/>
              </a:spcAft>
            </a:pP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Катушки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индуктивности.</a:t>
            </a:r>
            <a:b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Катушка индуктивности </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винтовая, спиральная или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винтоспиральная</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катушка из свёрнутого изолированного проводника, обладающая значительной индуктивностью при относительно малой ёмкости и малом активном сопротивлении.</a:t>
            </a:r>
            <a:r>
              <a:rPr lang="ru-RU"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r>
            <a:br>
              <a:rPr lang="ru-RU" sz="28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endParaRPr lang="ru-RU" sz="2400" dirty="0"/>
          </a:p>
        </p:txBody>
      </p:sp>
      <p:sp>
        <p:nvSpPr>
          <p:cNvPr id="3" name="Подзаголовок 2"/>
          <p:cNvSpPr>
            <a:spLocks noGrp="1"/>
          </p:cNvSpPr>
          <p:nvPr>
            <p:ph type="subTitle" idx="1"/>
          </p:nvPr>
        </p:nvSpPr>
        <p:spPr>
          <a:xfrm>
            <a:off x="79131" y="1433148"/>
            <a:ext cx="12001499" cy="5328138"/>
          </a:xfrm>
          <a:solidFill>
            <a:schemeClr val="accent6">
              <a:lumMod val="20000"/>
              <a:lumOff val="80000"/>
            </a:schemeClr>
          </a:solidFill>
        </p:spPr>
        <p:txBody>
          <a:bodyPr/>
          <a:lstStyle/>
          <a:p>
            <a:pPr algn="l"/>
            <a:r>
              <a:rPr lang="ru-RU"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Применяются </a:t>
            </a:r>
            <a:r>
              <a:rPr lang="ru-RU"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подавления помех, сглаживания пульсаций, накопления энергии, ограничения переменного тока, в резонансных (колебательный контур) и </a:t>
            </a:r>
            <a:r>
              <a:rPr lang="ru-RU" sz="2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частотноизбирательных</a:t>
            </a:r>
            <a:r>
              <a:rPr lang="ru-RU"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цепях, в качестве элементов индуктивности искусственных линий задержки с сосредоточенными параметрами, создания магнитных полей, датчиков перемещений и так далее. </a:t>
            </a:r>
            <a:r>
              <a:rPr lang="ru-RU" sz="25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5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Конструктивно выполняется в виде </a:t>
            </a:r>
            <a:r>
              <a:rPr lang="ru-RU" dirty="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2" tooltip="Винтовая линия"/>
              </a:rPr>
              <a:t>винтовых</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или </a:t>
            </a:r>
            <a:r>
              <a:rPr lang="ru-RU"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винтоспиральных</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(диаметр намотки изменяется по длине катушки) катушек однослойных или многослойных намоток </a:t>
            </a:r>
            <a:r>
              <a:rPr lang="ru-RU" dirty="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3" tooltip="Изоляция (электротехника)"/>
              </a:rPr>
              <a:t>изолированного</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одножильного или </a:t>
            </a:r>
            <a:r>
              <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многожильного</a:t>
            </a:r>
            <a:r>
              <a:rPr lang="ru-RU"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литцендант</a:t>
            </a:r>
            <a:r>
              <a:rPr lang="ru-RU"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проводника </a:t>
            </a:r>
            <a:r>
              <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на </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4" tooltip="Диэлектрик"/>
              </a:rPr>
              <a:t>диэлектрическом</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5" tooltip="Каркас (конструкция)"/>
              </a:rPr>
              <a:t>каркасе</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круглого, прямоугольного или квадратного сечения, часто на </a:t>
            </a:r>
            <a:r>
              <a:rPr lang="ru-RU" dirty="0">
                <a:solidFill>
                  <a:srgbClr val="0B0080"/>
                </a:solidFill>
                <a:latin typeface="Times New Roman" panose="02020603050405020304" pitchFamily="18" charset="0"/>
                <a:ea typeface="Times New Roman" panose="02020603050405020304" pitchFamily="18" charset="0"/>
                <a:cs typeface="Times New Roman" panose="02020603050405020304" pitchFamily="18" charset="0"/>
                <a:hlinkClick r:id="rId6" tooltip="Тороид"/>
              </a:rPr>
              <a:t>тороидальном</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каркасе или, </a:t>
            </a:r>
            <a:endPar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при </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использовании толстого </a:t>
            </a:r>
            <a:endPar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провода </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и малом числе витков </a:t>
            </a:r>
            <a:endPar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ru-RU"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без каркаса</a:t>
            </a:r>
            <a:endParaRPr lang="ru-RU" dirty="0">
              <a:latin typeface="Times New Roman" panose="02020603050405020304" pitchFamily="18" charset="0"/>
              <a:cs typeface="Times New Roman" panose="02020603050405020304" pitchFamily="18" charset="0"/>
            </a:endParaRPr>
          </a:p>
        </p:txBody>
      </p:sp>
      <p:pic>
        <p:nvPicPr>
          <p:cNvPr id="4" name="Рисунок 3" descr="http://files.ruselectronic.com/200001368-9d0899efe5/%D0%BA%D0%B0%D1%82%D1%83%D1%88%D0%BA%D0%B8%20%D0%B8%D0%BD%D0%B4%D1%83%D0%BA%D1%82%D0%B8%D0%B2%D0%BD%D0%BE%D1%81%D1%82%D0%B8.jpg"/>
          <p:cNvPicPr/>
          <p:nvPr/>
        </p:nvPicPr>
        <p:blipFill>
          <a:blip r:embed="rId7">
            <a:extLst>
              <a:ext uri="{28A0092B-C50C-407E-A947-70E740481C1C}">
                <a14:useLocalDpi xmlns:a14="http://schemas.microsoft.com/office/drawing/2010/main" val="0"/>
              </a:ext>
            </a:extLst>
          </a:blip>
          <a:srcRect/>
          <a:stretch>
            <a:fillRect/>
          </a:stretch>
        </p:blipFill>
        <p:spPr bwMode="auto">
          <a:xfrm>
            <a:off x="4237892" y="4299438"/>
            <a:ext cx="7842738" cy="2461848"/>
          </a:xfrm>
          <a:prstGeom prst="rect">
            <a:avLst/>
          </a:prstGeom>
          <a:noFill/>
          <a:ln>
            <a:noFill/>
          </a:ln>
        </p:spPr>
      </p:pic>
    </p:spTree>
    <p:extLst>
      <p:ext uri="{BB962C8B-B14F-4D97-AF65-F5344CB8AC3E}">
        <p14:creationId xmlns:p14="http://schemas.microsoft.com/office/powerpoint/2010/main" val="2355922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600" y="88901"/>
            <a:ext cx="11925300" cy="1117600"/>
          </a:xfrm>
          <a:solidFill>
            <a:schemeClr val="accent6">
              <a:lumMod val="20000"/>
              <a:lumOff val="80000"/>
            </a:schemeClr>
          </a:solidFill>
        </p:spPr>
        <p:txBody>
          <a:bodyPr>
            <a:normAutofit fontScale="90000"/>
          </a:bodyPr>
          <a:lstStyle/>
          <a:p>
            <a:pPr lvl="0">
              <a:lnSpc>
                <a:spcPct val="107000"/>
              </a:lnSpc>
              <a:spcBef>
                <a:spcPts val="1000"/>
              </a:spcBef>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Любая катушка индуктивности, как ни странно, обладает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индуктивностью:-</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Индуктивность катушки измеряется в Генри (Гн), обозначается буковкой L и замеряется LC - метром. </a:t>
            </a:r>
            <a:b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Что </a:t>
            </a:r>
            <a:r>
              <a:rPr lang="ru-RU"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такое индуктивность</a:t>
            </a: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1600" y="1206501"/>
            <a:ext cx="11925300" cy="5499099"/>
          </a:xfrm>
          <a:solidFill>
            <a:schemeClr val="accent6">
              <a:lumMod val="20000"/>
              <a:lumOff val="80000"/>
            </a:schemeClr>
          </a:solidFill>
        </p:spPr>
        <p:txBody>
          <a:bodyPr>
            <a:normAutofit fontScale="62500" lnSpcReduction="20000"/>
          </a:bodyPr>
          <a:lstStyle/>
          <a:p>
            <a:pPr lvl="0" algn="l" defTabSz="920750">
              <a:lnSpc>
                <a:spcPct val="107000"/>
              </a:lnSpc>
              <a:tabLst>
                <a:tab pos="3492500" algn="l"/>
              </a:tabLst>
            </a:pPr>
            <a:r>
              <a:rPr lang="ru-RU" sz="3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Если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через проводок прогнать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электрический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ток, то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 вокруг себя создает                                                                                        в                                                      магнитное поле: где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магнитное поле,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сила тока.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l">
              <a:lnSpc>
                <a:spcPct val="120000"/>
              </a:lnSpc>
              <a:spcBef>
                <a:spcPts val="0"/>
              </a:spcBef>
              <a:tabLst>
                <a:tab pos="2514600" algn="l"/>
                <a:tab pos="3676650" algn="l"/>
              </a:tabLst>
            </a:pP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                                                     Если провод намотать в спираль и подать на его концы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электрический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ток у нас получилась вот такая картина с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магнитными силовыми линиями:</a:t>
            </a:r>
          </a:p>
          <a:p>
            <a:pPr lvl="0" algn="l">
              <a:lnSpc>
                <a:spcPct val="120000"/>
              </a:lnSpc>
              <a:spcBef>
                <a:spcPts val="0"/>
              </a:spcBef>
              <a:tabLst>
                <a:tab pos="2514600" algn="l"/>
                <a:tab pos="3676650" algn="l"/>
              </a:tabLst>
            </a:pPr>
            <a:endPar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l">
              <a:lnSpc>
                <a:spcPct val="120000"/>
              </a:lnSpc>
              <a:spcBef>
                <a:spcPts val="0"/>
              </a:spcBef>
              <a:tabLst>
                <a:tab pos="2514600" algn="l"/>
                <a:tab pos="3676650"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l" defTabSz="920750">
              <a:lnSpc>
                <a:spcPct val="107000"/>
              </a:lnSpc>
              <a:tabLst>
                <a:tab pos="3492500" algn="l"/>
              </a:tabLst>
            </a:pPr>
            <a:endPar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l" defTabSz="920750">
              <a:lnSpc>
                <a:spcPct val="107000"/>
              </a:lnSpc>
              <a:tabLst>
                <a:tab pos="3492500" algn="l"/>
              </a:tabLs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Грубо говоря, чем больше линий магнитного поля пересекает площадь этого соленоида, получается площадь цилиндра, тем больше будет магнитный поток </a:t>
            </a:r>
            <a:r>
              <a:rPr lang="ru-RU" sz="2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по всей этой конструкции течет электрический ток, то значит в этот момент он обладает какой-то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u="sng" dirty="0">
                <a:solidFill>
                  <a:srgbClr val="4BBCD8"/>
                </a:solidFill>
                <a:latin typeface="Times New Roman" panose="02020603050405020304" pitchFamily="18" charset="0"/>
                <a:ea typeface="Times New Roman" panose="02020603050405020304" pitchFamily="18" charset="0"/>
                <a:cs typeface="Times New Roman" panose="02020603050405020304" pitchFamily="18" charset="0"/>
                <a:hlinkClick r:id="rId2"/>
              </a:rPr>
              <a:t>Силой тока</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коэффициент между магнитным потоком и силой тока называется индуктивностью, и вычисляется так:</a:t>
            </a:r>
            <a:endParaRPr lang="ru-R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endPar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r">
              <a:lnSpc>
                <a:spcPct val="107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endParaRPr lang="ru-RU" dirty="0"/>
          </a:p>
        </p:txBody>
      </p:sp>
      <p:pic>
        <p:nvPicPr>
          <p:cNvPr id="4" name="Рисунок 3" descr="http://files.ruselectronic.com/system_preview_detail_200001067-018d802885/Electromagnetism.png"/>
          <p:cNvPicPr/>
          <p:nvPr/>
        </p:nvPicPr>
        <p:blipFill>
          <a:blip r:embed="rId3">
            <a:extLst>
              <a:ext uri="{28A0092B-C50C-407E-A947-70E740481C1C}">
                <a14:useLocalDpi xmlns:a14="http://schemas.microsoft.com/office/drawing/2010/main" val="0"/>
              </a:ext>
            </a:extLst>
          </a:blip>
          <a:srcRect/>
          <a:stretch>
            <a:fillRect/>
          </a:stretch>
        </p:blipFill>
        <p:spPr bwMode="auto">
          <a:xfrm>
            <a:off x="101600" y="860079"/>
            <a:ext cx="3502025" cy="3458423"/>
          </a:xfrm>
          <a:prstGeom prst="rect">
            <a:avLst/>
          </a:prstGeom>
          <a:noFill/>
          <a:ln>
            <a:noFill/>
          </a:ln>
        </p:spPr>
      </p:pic>
      <p:pic>
        <p:nvPicPr>
          <p:cNvPr id="5" name="Рисунок 4" descr="http://files.ruselectronic.com/200001365-0d7200e6c9/%D0%BF%D1%80%D0%BE%D1%81%D1%82%D0%B0%D1%8F%20%D0%BA%D0%B0%D1%82%D1%83%D1%88%D0%BA%D0%B0.JPG"/>
          <p:cNvPicPr/>
          <p:nvPr/>
        </p:nvPicPr>
        <p:blipFill rotWithShape="1">
          <a:blip r:embed="rId4">
            <a:extLst>
              <a:ext uri="{28A0092B-C50C-407E-A947-70E740481C1C}">
                <a14:useLocalDpi xmlns:a14="http://schemas.microsoft.com/office/drawing/2010/main" val="0"/>
              </a:ext>
            </a:extLst>
          </a:blip>
          <a:srcRect l="17144" r="2198" b="22055"/>
          <a:stretch/>
        </p:blipFill>
        <p:spPr bwMode="auto">
          <a:xfrm>
            <a:off x="3603625" y="2567711"/>
            <a:ext cx="3921125" cy="1750792"/>
          </a:xfrm>
          <a:prstGeom prst="rect">
            <a:avLst/>
          </a:prstGeom>
          <a:noFill/>
          <a:ln>
            <a:noFill/>
          </a:ln>
        </p:spPr>
      </p:pic>
      <p:pic>
        <p:nvPicPr>
          <p:cNvPr id="6" name="Рисунок 5"/>
          <p:cNvPicPr>
            <a:picLocks noChangeAspect="1"/>
          </p:cNvPicPr>
          <p:nvPr/>
        </p:nvPicPr>
        <p:blipFill>
          <a:blip r:embed="rId5"/>
          <a:stretch>
            <a:fillRect/>
          </a:stretch>
        </p:blipFill>
        <p:spPr>
          <a:xfrm>
            <a:off x="8013700" y="2567710"/>
            <a:ext cx="4013200" cy="1750792"/>
          </a:xfrm>
          <a:prstGeom prst="rect">
            <a:avLst/>
          </a:prstGeom>
        </p:spPr>
      </p:pic>
      <p:pic>
        <p:nvPicPr>
          <p:cNvPr id="7" name="Рисунок 6" descr="http://files.ruselectronic.com/200001366-874e58944b/%D1%84%D0%BE%D1%80%D0%BC%D1%83%D0%BB%D0%B8%20%D0%B8%D0%BD%D0%B4%D1%83%D0%BA%D1%82%D0%B8%D0%B2%D0%BD%D0%BE%D1%81%D1%82%D0%B8.jpg"/>
          <p:cNvPicPr/>
          <p:nvPr/>
        </p:nvPicPr>
        <p:blipFill>
          <a:blip r:embed="rId6">
            <a:extLst>
              <a:ext uri="{28A0092B-C50C-407E-A947-70E740481C1C}">
                <a14:useLocalDpi xmlns:a14="http://schemas.microsoft.com/office/drawing/2010/main" val="0"/>
              </a:ext>
            </a:extLst>
          </a:blip>
          <a:srcRect/>
          <a:stretch>
            <a:fillRect/>
          </a:stretch>
        </p:blipFill>
        <p:spPr bwMode="auto">
          <a:xfrm>
            <a:off x="3833089" y="5558828"/>
            <a:ext cx="1731098" cy="1146772"/>
          </a:xfrm>
          <a:prstGeom prst="rect">
            <a:avLst/>
          </a:prstGeom>
          <a:noFill/>
          <a:ln>
            <a:noFill/>
          </a:ln>
        </p:spPr>
      </p:pic>
    </p:spTree>
    <p:extLst>
      <p:ext uri="{BB962C8B-B14F-4D97-AF65-F5344CB8AC3E}">
        <p14:creationId xmlns:p14="http://schemas.microsoft.com/office/powerpoint/2010/main" val="41157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30" y="70337"/>
            <a:ext cx="12001499" cy="492371"/>
          </a:xfrm>
          <a:solidFill>
            <a:srgbClr val="002060"/>
          </a:solidFill>
          <a:ln>
            <a:solidFill>
              <a:schemeClr val="tx1"/>
            </a:solidFill>
          </a:ln>
        </p:spPr>
        <p:txBody>
          <a:bodyPr>
            <a:normAutofit/>
          </a:bodyPr>
          <a:lstStyle/>
          <a:p>
            <a:pPr marL="342900" indent="-342900" algn="ctr"/>
            <a:r>
              <a:rPr lang="ru-RU" sz="2800" u="sng" dirty="0" smtClean="0">
                <a:solidFill>
                  <a:schemeClr val="bg1"/>
                </a:solidFill>
                <a:latin typeface="Times New Roman" panose="02020603050405020304" pitchFamily="18" charset="0"/>
                <a:cs typeface="Times New Roman" panose="02020603050405020304" pitchFamily="18" charset="0"/>
              </a:rPr>
              <a:t>Джо­зеф Генри</a:t>
            </a:r>
            <a:endParaRPr lang="ru-RU" sz="2800" u="sng"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84077" y="633046"/>
            <a:ext cx="7596553" cy="6119446"/>
          </a:xfrm>
          <a:solidFill>
            <a:schemeClr val="accent6">
              <a:lumMod val="20000"/>
              <a:lumOff val="80000"/>
            </a:schemeClr>
          </a:solidFill>
          <a:ln>
            <a:solidFill>
              <a:schemeClr val="tx1"/>
            </a:solidFill>
          </a:ln>
        </p:spPr>
        <p:txBody>
          <a:bodyPr>
            <a:normAutofit/>
          </a:bodyPr>
          <a:lstStyle/>
          <a:p>
            <a:r>
              <a:rPr lang="ru-RU" sz="2000" dirty="0">
                <a:latin typeface="Times New Roman" panose="02020603050405020304" pitchFamily="18" charset="0"/>
                <a:cs typeface="Times New Roman" panose="02020603050405020304" pitchFamily="18" charset="0"/>
              </a:rPr>
              <a:t>Ос­но­вы элек­тро­ди­на­ми­ки были за­ло­же­ны Ам­пе­ром в 1820 году. Ра­бо­ты Ам­пе­ра вдох­но­ви­ли мно­гих ин­же­не­ров на кон­стру­и­ро­ва­ние раз­лич­ных тех­ни­че­ских устройств, таких как элек­тро­дви­га­тель (кон­струк­тор Б.С. Якоби), те­ле­граф (С. Морзе), элек­тро­маг­нит, кон­стру­и­ро­ва­ни­ем ко­то­ро­го за­ни­мал­ся из­вест­ный аме­ри­кан­ский уче­ный Генри.</a:t>
            </a:r>
          </a:p>
          <a:p>
            <a:r>
              <a:rPr lang="ru-RU" sz="2000" dirty="0">
                <a:latin typeface="Times New Roman" panose="02020603050405020304" pitchFamily="18" charset="0"/>
                <a:cs typeface="Times New Roman" panose="02020603050405020304" pitchFamily="18" charset="0"/>
              </a:rPr>
              <a:t>Джо­зеф Генри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про­сла­вил­ся бла­го­да­ря со­зда­нию серии уни­каль­ных мощ­ней­ших элек­тро­маг­ни­тов с подъ­ем­ной силой от 30 до 1500 кг при соб­ствен­ной массе маг­ни­та 10 кг. Со­зда­вая раз­лич­ные элек­тро­маг­ни­ты, в 1832 году уче­ный от­крыл новое яв­ле­ние в элек­тро­маг­не­тиз­ме – яв­ле­ние са­мо­ин­дук­ции.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0" y="633046"/>
            <a:ext cx="4299915" cy="6119446"/>
          </a:xfrm>
          <a:prstGeom prst="rect">
            <a:avLst/>
          </a:prstGeom>
          <a:solidFill>
            <a:schemeClr val="accent6">
              <a:lumMod val="20000"/>
              <a:lumOff val="80000"/>
            </a:schemeClr>
          </a:solidFill>
          <a:ln>
            <a:solidFill>
              <a:schemeClr val="tx1"/>
            </a:solidFill>
          </a:ln>
        </p:spPr>
      </p:pic>
    </p:spTree>
    <p:extLst>
      <p:ext uri="{BB962C8B-B14F-4D97-AF65-F5344CB8AC3E}">
        <p14:creationId xmlns:p14="http://schemas.microsoft.com/office/powerpoint/2010/main" val="87653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6431" y="773723"/>
            <a:ext cx="10735407" cy="5967645"/>
          </a:xfrm>
          <a:solidFill>
            <a:schemeClr val="accent4">
              <a:lumMod val="20000"/>
              <a:lumOff val="80000"/>
            </a:schemeClr>
          </a:solidFill>
        </p:spPr>
        <p:txBody>
          <a:bodyPr>
            <a:normAutofit/>
          </a:bodyPr>
          <a:lstStyle/>
          <a:p>
            <a:pPr marL="228600" lvl="0" indent="-228600">
              <a:lnSpc>
                <a:spcPct val="90000"/>
              </a:lnSpc>
              <a:spcBef>
                <a:spcPts val="1000"/>
              </a:spcBef>
              <a:buClrTx/>
              <a:buSzTx/>
              <a:buFont typeface="Arial" panose="020B0604020202020204" pitchFamily="34" charset="0"/>
              <a:buChar char="•"/>
            </a:pPr>
            <a:r>
              <a:rPr lang="ru-RU" sz="2000" b="1" i="1" u="sng" dirty="0">
                <a:solidFill>
                  <a:srgbClr val="C00000"/>
                </a:solidFill>
                <a:latin typeface="Times New Roman" panose="02020603050405020304" pitchFamily="18" charset="0"/>
                <a:cs typeface="Times New Roman" panose="02020603050405020304" pitchFamily="18" charset="0"/>
              </a:rPr>
              <a:t>Индуктивность (или коэффициент самоиндукции)</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 коэффициент пропорциональности между электрическим током, текущим в каком-либо замкнутом контуре, и полным магнитным потоком, называемым также потокосцеплением, создаваемым этим током через поверхность, краем которой является этот контур</a:t>
            </a:r>
            <a:r>
              <a:rPr lang="ru-RU" sz="2000" dirty="0" smtClean="0">
                <a:solidFill>
                  <a:prstClr val="black"/>
                </a:solidFill>
                <a:latin typeface="Times New Roman" panose="02020603050405020304" pitchFamily="18" charset="0"/>
                <a:cs typeface="Times New Roman" panose="02020603050405020304" pitchFamily="18" charset="0"/>
              </a:rPr>
              <a:t>.</a:t>
            </a:r>
          </a:p>
          <a:p>
            <a:pPr marL="228600" lvl="0" indent="-228600">
              <a:lnSpc>
                <a:spcPct val="90000"/>
              </a:lnSpc>
              <a:spcBef>
                <a:spcPts val="1000"/>
              </a:spcBef>
              <a:buClrTx/>
              <a:buSzTx/>
              <a:buFont typeface="Arial" panose="020B0604020202020204" pitchFamily="34" charset="0"/>
              <a:buChar char="•"/>
            </a:pPr>
            <a:endParaRPr lang="ru-RU" sz="20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ClrTx/>
              <a:buSzTx/>
              <a:buFont typeface="Arial" panose="020B0604020202020204" pitchFamily="34" charset="0"/>
              <a:buChar char="•"/>
            </a:pPr>
            <a:r>
              <a:rPr lang="ru-RU" sz="2000" dirty="0">
                <a:solidFill>
                  <a:prstClr val="black"/>
                </a:solidFill>
                <a:latin typeface="Times New Roman" panose="02020603050405020304" pitchFamily="18" charset="0"/>
                <a:cs typeface="Times New Roman" panose="02020603050405020304" pitchFamily="18" charset="0"/>
              </a:rPr>
              <a:t>Индуктивность является электрической инерцией, подобной механической инерции тел. А вот мерой этой электрической инерции как свойства проводника может </a:t>
            </a:r>
            <a:r>
              <a:rPr lang="ru-RU" sz="2000" dirty="0" smtClean="0">
                <a:solidFill>
                  <a:prstClr val="black"/>
                </a:solidFill>
                <a:latin typeface="Times New Roman" panose="02020603050405020304" pitchFamily="18" charset="0"/>
                <a:cs typeface="Times New Roman" panose="02020603050405020304" pitchFamily="18" charset="0"/>
              </a:rPr>
              <a:t>служить ЭДС самоиндукции. </a:t>
            </a:r>
            <a:r>
              <a:rPr lang="ru-RU" sz="2000" dirty="0">
                <a:solidFill>
                  <a:prstClr val="black"/>
                </a:solidFill>
                <a:latin typeface="Times New Roman" panose="02020603050405020304" pitchFamily="18" charset="0"/>
                <a:cs typeface="Times New Roman" panose="02020603050405020304" pitchFamily="18" charset="0"/>
              </a:rPr>
              <a:t>Характеризуется свойством проводника противодействовать появлению, прекращению и всякому изменению электрического тока в нём.</a:t>
            </a:r>
          </a:p>
          <a:p>
            <a:pPr marL="82296" indent="0">
              <a:buNone/>
            </a:pPr>
            <a:endParaRPr lang="ru-RU" sz="2000" dirty="0" smtClean="0">
              <a:solidFill>
                <a:srgbClr val="FF0000"/>
              </a:solidFill>
              <a:latin typeface="Times New Roman" panose="02020603050405020304" pitchFamily="18" charset="0"/>
              <a:cs typeface="Times New Roman" panose="02020603050405020304" pitchFamily="18" charset="0"/>
            </a:endParaRPr>
          </a:p>
          <a:p>
            <a:pPr marL="82296" indent="0">
              <a:buNone/>
            </a:pPr>
            <a:r>
              <a:rPr lang="ru-RU" sz="2000" dirty="0" smtClean="0">
                <a:solidFill>
                  <a:srgbClr val="FF0000"/>
                </a:solidFill>
                <a:latin typeface="Times New Roman" panose="02020603050405020304" pitchFamily="18" charset="0"/>
                <a:cs typeface="Times New Roman" panose="02020603050405020304" pitchFamily="18" charset="0"/>
              </a:rPr>
              <a:t>Катушка </a:t>
            </a:r>
            <a:r>
              <a:rPr lang="ru-RU" sz="2000" dirty="0">
                <a:solidFill>
                  <a:srgbClr val="FF0000"/>
                </a:solidFill>
                <a:latin typeface="Times New Roman" panose="02020603050405020304" pitchFamily="18" charset="0"/>
                <a:cs typeface="Times New Roman" panose="02020603050405020304" pitchFamily="18" charset="0"/>
              </a:rPr>
              <a:t>индуктивности </a:t>
            </a:r>
            <a:r>
              <a:rPr lang="ru-RU" sz="2000" dirty="0">
                <a:latin typeface="Times New Roman" panose="02020603050405020304" pitchFamily="18" charset="0"/>
                <a:cs typeface="Times New Roman" panose="02020603050405020304" pitchFamily="18" charset="0"/>
              </a:rPr>
              <a:t>— винтовая, спиральная или </a:t>
            </a:r>
            <a:r>
              <a:rPr lang="ru-RU" sz="2000" dirty="0" err="1">
                <a:latin typeface="Times New Roman" panose="02020603050405020304" pitchFamily="18" charset="0"/>
                <a:cs typeface="Times New Roman" panose="02020603050405020304" pitchFamily="18" charset="0"/>
              </a:rPr>
              <a:t>винтоспиральная</a:t>
            </a:r>
            <a:r>
              <a:rPr lang="ru-RU" sz="2000" dirty="0">
                <a:latin typeface="Times New Roman" panose="02020603050405020304" pitchFamily="18" charset="0"/>
                <a:cs typeface="Times New Roman" panose="02020603050405020304" pitchFamily="18" charset="0"/>
              </a:rPr>
              <a:t> катушка из свёрнутого изолированного проводника, обладающая значительной индуктивностью при относительно малой ёмкости и малом активном сопротивлении.</a:t>
            </a:r>
            <a:endParaRPr lang="en-US" sz="20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336431" y="44625"/>
            <a:ext cx="10735407" cy="648072"/>
          </a:xfrm>
          <a:prstGeom prst="rect">
            <a:avLst/>
          </a:prstGeom>
          <a:solidFill>
            <a:srgbClr val="002060"/>
          </a:solid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z="2800" dirty="0">
                <a:solidFill>
                  <a:prstClr val="white"/>
                </a:solidFill>
                <a:latin typeface="Times New Roman" panose="02020603050405020304" pitchFamily="18" charset="0"/>
                <a:cs typeface="Times New Roman" panose="02020603050405020304" pitchFamily="18" charset="0"/>
              </a:rPr>
              <a:t>Катушки индуктивности</a:t>
            </a:r>
          </a:p>
        </p:txBody>
      </p:sp>
      <p:pic>
        <p:nvPicPr>
          <p:cNvPr id="2" name="Рисунок 1"/>
          <p:cNvPicPr>
            <a:picLocks noChangeAspect="1"/>
          </p:cNvPicPr>
          <p:nvPr/>
        </p:nvPicPr>
        <p:blipFill rotWithShape="1">
          <a:blip r:embed="rId2"/>
          <a:srcRect t="5748" b="16660"/>
          <a:stretch/>
        </p:blipFill>
        <p:spPr>
          <a:xfrm>
            <a:off x="8260372" y="4739054"/>
            <a:ext cx="3468566" cy="1019908"/>
          </a:xfrm>
          <a:prstGeom prst="rect">
            <a:avLst/>
          </a:prstGeom>
        </p:spPr>
      </p:pic>
      <p:sp>
        <p:nvSpPr>
          <p:cNvPr id="5" name="Прямоугольник 4"/>
          <p:cNvSpPr/>
          <p:nvPr/>
        </p:nvSpPr>
        <p:spPr>
          <a:xfrm>
            <a:off x="1485901" y="5398924"/>
            <a:ext cx="10348545" cy="1538883"/>
          </a:xfrm>
          <a:prstGeom prst="rect">
            <a:avLst/>
          </a:prstGeom>
        </p:spPr>
        <p:txBody>
          <a:bodyPr wrap="square">
            <a:spAutoFit/>
          </a:bodyPr>
          <a:lstStyle/>
          <a:p>
            <a:pPr marL="82296">
              <a:spcBef>
                <a:spcPts val="600"/>
              </a:spcBef>
              <a:buClr>
                <a:srgbClr val="3891A7"/>
              </a:buClr>
              <a:buSzPct val="80000"/>
            </a:pPr>
            <a:r>
              <a:rPr lang="ru-RU" sz="2000" dirty="0" smtClean="0">
                <a:solidFill>
                  <a:srgbClr val="FF0000"/>
                </a:solidFill>
                <a:latin typeface="Times New Roman" panose="02020603050405020304" pitchFamily="18" charset="0"/>
                <a:cs typeface="Times New Roman" panose="02020603050405020304" pitchFamily="18" charset="0"/>
              </a:rPr>
              <a:t>Сопротивление</a:t>
            </a:r>
            <a:endParaRPr lang="ru-RU" sz="2000" dirty="0">
              <a:solidFill>
                <a:srgbClr val="FF0000"/>
              </a:solidFill>
              <a:latin typeface="Times New Roman" panose="02020603050405020304" pitchFamily="18" charset="0"/>
              <a:cs typeface="Times New Roman" panose="02020603050405020304" pitchFamily="18" charset="0"/>
            </a:endParaRPr>
          </a:p>
          <a:p>
            <a:pPr marL="365760" lvl="0" indent="-283464">
              <a:spcBef>
                <a:spcPts val="600"/>
              </a:spcBef>
              <a:buClr>
                <a:srgbClr val="3891A7"/>
              </a:buClr>
              <a:buSzPct val="80000"/>
              <a:buFont typeface="Wingdings 2"/>
              <a:buChar char=""/>
            </a:pPr>
            <a:r>
              <a:rPr lang="ru-RU" sz="2000" dirty="0">
                <a:solidFill>
                  <a:prstClr val="black"/>
                </a:solidFill>
                <a:latin typeface="Times New Roman" panose="02020603050405020304" pitchFamily="18" charset="0"/>
                <a:cs typeface="Times New Roman" panose="02020603050405020304" pitchFamily="18" charset="0"/>
              </a:rPr>
              <a:t>Катушка индуктивности в электрической цепи постоянного тока обладает постоянным сопротивлением, равным сопротивлению проводника из которого она изготовлена</a:t>
            </a:r>
            <a:r>
              <a:rPr lang="ru-RU" sz="2000" dirty="0" smtClean="0">
                <a:solidFill>
                  <a:prstClr val="black"/>
                </a:solidFill>
                <a:latin typeface="Times New Roman" panose="02020603050405020304" pitchFamily="18" charset="0"/>
                <a:cs typeface="Times New Roman" panose="02020603050405020304" pitchFamily="18" charset="0"/>
              </a:rPr>
              <a:t>.</a:t>
            </a:r>
            <a:r>
              <a:rPr lang="ru-RU" sz="2000" dirty="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marL="365760" indent="-283464">
              <a:spcBef>
                <a:spcPts val="600"/>
              </a:spcBef>
              <a:buClr>
                <a:srgbClr val="3891A7"/>
              </a:buClr>
              <a:buSzPct val="80000"/>
              <a:buFont typeface="Wingdings 2"/>
              <a:buChar char=""/>
            </a:pP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802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380392" y="87923"/>
            <a:ext cx="10726616" cy="474786"/>
          </a:xfrm>
          <a:solidFill>
            <a:srgbClr val="002060"/>
          </a:solidFill>
        </p:spPr>
        <p:txBody>
          <a:bodyPr>
            <a:normAutofit fontScale="90000"/>
          </a:bodyPr>
          <a:lstStyle/>
          <a:p>
            <a:pPr algn="ctr"/>
            <a:r>
              <a:rPr lang="ru-RU" sz="2800" dirty="0" smtClean="0">
                <a:solidFill>
                  <a:schemeClr val="bg1"/>
                </a:solidFill>
                <a:latin typeface="Times New Roman" panose="02020603050405020304" pitchFamily="18" charset="0"/>
                <a:cs typeface="Times New Roman" panose="02020603050405020304" pitchFamily="18" charset="0"/>
              </a:rPr>
              <a:t>Применение</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80392" y="633046"/>
            <a:ext cx="10726616" cy="6128239"/>
          </a:xfrm>
          <a:solidFill>
            <a:schemeClr val="accent4">
              <a:lumMod val="20000"/>
              <a:lumOff val="80000"/>
            </a:schemeClr>
          </a:solidFill>
        </p:spPr>
        <p:txBody>
          <a:bodyPr>
            <a:noAutofit/>
          </a:bodyPr>
          <a:lstStyle/>
          <a:p>
            <a:pPr marL="0">
              <a:spcBef>
                <a:spcPts val="0"/>
              </a:spcBef>
            </a:pPr>
            <a:r>
              <a:rPr lang="ru-RU" sz="2300" dirty="0">
                <a:latin typeface="Times New Roman" panose="02020603050405020304" pitchFamily="18" charset="0"/>
                <a:cs typeface="Times New Roman" panose="02020603050405020304" pitchFamily="18" charset="0"/>
              </a:rPr>
              <a:t>Для построения различных цепей с частотно-зависимыми свойствами, в частности, фильтров, цепей обратной связи, колебательных контуров и т.п.</a:t>
            </a:r>
          </a:p>
          <a:p>
            <a:pPr marL="0">
              <a:spcBef>
                <a:spcPts val="0"/>
              </a:spcBef>
            </a:pPr>
            <a:r>
              <a:rPr lang="ru-RU" sz="2300" dirty="0">
                <a:latin typeface="Times New Roman" panose="02020603050405020304" pitchFamily="18" charset="0"/>
                <a:cs typeface="Times New Roman" panose="02020603050405020304" pitchFamily="18" charset="0"/>
              </a:rPr>
              <a:t>Две и более индуктивно связанные катушки образуют трансформатор.</a:t>
            </a:r>
          </a:p>
          <a:p>
            <a:pPr marL="0">
              <a:spcBef>
                <a:spcPts val="0"/>
              </a:spcBef>
            </a:pPr>
            <a:r>
              <a:rPr lang="ru-RU" sz="2300" dirty="0">
                <a:latin typeface="Times New Roman" panose="02020603050405020304" pitchFamily="18" charset="0"/>
                <a:cs typeface="Times New Roman" panose="02020603050405020304" pitchFamily="18" charset="0"/>
              </a:rPr>
              <a:t>В качестве электромагнитов.</a:t>
            </a:r>
          </a:p>
          <a:p>
            <a:pPr marL="0">
              <a:spcBef>
                <a:spcPts val="0"/>
              </a:spcBef>
            </a:pPr>
            <a:r>
              <a:rPr lang="ru-RU" sz="2300" dirty="0">
                <a:latin typeface="Times New Roman" panose="02020603050405020304" pitchFamily="18" charset="0"/>
                <a:cs typeface="Times New Roman" panose="02020603050405020304" pitchFamily="18" charset="0"/>
              </a:rPr>
              <a:t>Для радиосвязи — приёма электромагнитных волн</a:t>
            </a:r>
          </a:p>
          <a:p>
            <a:pPr marL="0">
              <a:spcBef>
                <a:spcPts val="0"/>
              </a:spcBef>
            </a:pPr>
            <a:r>
              <a:rPr lang="ru-RU" sz="2300" dirty="0">
                <a:latin typeface="Times New Roman" panose="02020603050405020304" pitchFamily="18" charset="0"/>
                <a:cs typeface="Times New Roman" panose="02020603050405020304" pitchFamily="18" charset="0"/>
              </a:rPr>
              <a:t>В индукционных печах.</a:t>
            </a:r>
          </a:p>
          <a:p>
            <a:pPr marL="0">
              <a:spcBef>
                <a:spcPts val="0"/>
              </a:spcBef>
            </a:pPr>
            <a:r>
              <a:rPr lang="ru-RU" sz="2300" dirty="0">
                <a:latin typeface="Times New Roman" panose="02020603050405020304" pitchFamily="18" charset="0"/>
                <a:cs typeface="Times New Roman" panose="02020603050405020304" pitchFamily="18" charset="0"/>
              </a:rPr>
              <a:t>Как датчик перемещения: изменение индуктивности катушки может изменяться в широких пределах при перемещении </a:t>
            </a:r>
            <a:r>
              <a:rPr lang="ru-RU" sz="2300" dirty="0" err="1">
                <a:latin typeface="Times New Roman" panose="02020603050405020304" pitchFamily="18" charset="0"/>
                <a:cs typeface="Times New Roman" panose="02020603050405020304" pitchFamily="18" charset="0"/>
              </a:rPr>
              <a:t>ферромагнитного</a:t>
            </a:r>
            <a:r>
              <a:rPr lang="ru-RU" sz="2300" dirty="0">
                <a:latin typeface="Times New Roman" panose="02020603050405020304" pitchFamily="18" charset="0"/>
                <a:cs typeface="Times New Roman" panose="02020603050405020304" pitchFamily="18" charset="0"/>
              </a:rPr>
              <a:t> сердечника относительно обмотки.</a:t>
            </a:r>
          </a:p>
          <a:p>
            <a:pPr marL="0">
              <a:spcBef>
                <a:spcPts val="0"/>
              </a:spcBef>
            </a:pPr>
            <a:r>
              <a:rPr lang="ru-RU" sz="2300" dirty="0">
                <a:latin typeface="Times New Roman" panose="02020603050405020304" pitchFamily="18" charset="0"/>
                <a:cs typeface="Times New Roman" panose="02020603050405020304" pitchFamily="18" charset="0"/>
              </a:rPr>
              <a:t>Катушка индуктивности используется в индукционных датчиках магнитного поля</a:t>
            </a:r>
            <a:r>
              <a:rPr lang="ru-RU" sz="2300" dirty="0" smtClean="0">
                <a:latin typeface="Times New Roman" panose="02020603050405020304" pitchFamily="18" charset="0"/>
                <a:cs typeface="Times New Roman" panose="02020603050405020304" pitchFamily="18" charset="0"/>
              </a:rPr>
              <a:t>.</a:t>
            </a:r>
          </a:p>
          <a:p>
            <a:pPr marL="0">
              <a:spcBef>
                <a:spcPts val="0"/>
              </a:spcBef>
            </a:pPr>
            <a:r>
              <a:rPr lang="ru-RU" sz="2300" dirty="0" smtClean="0">
                <a:latin typeface="Times New Roman" panose="02020603050405020304" pitchFamily="18" charset="0"/>
                <a:cs typeface="Times New Roman" panose="02020603050405020304" pitchFamily="18" charset="0"/>
              </a:rPr>
              <a:t>В динамиках и микрофонах.</a:t>
            </a:r>
          </a:p>
          <a:p>
            <a:pPr marL="0">
              <a:spcBef>
                <a:spcPts val="0"/>
              </a:spcBef>
            </a:pPr>
            <a:r>
              <a:rPr lang="ru-RU" sz="2300" dirty="0">
                <a:latin typeface="Times New Roman" panose="02020603050405020304" pitchFamily="18" charset="0"/>
                <a:cs typeface="Times New Roman" panose="02020603050405020304" pitchFamily="18" charset="0"/>
              </a:rPr>
              <a:t>Катушка индуктивности, питаемая импульсным током от транзисторного ключа, иногда применяется в качестве источника высокого напряжения небольшой мощности в слаботочных схемах, когда создание отдельного высокого питающего напряжения в блоке питания невозможно или экономически нецелесообразно</a:t>
            </a:r>
            <a:endParaRPr lang="ru-RU" sz="23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990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31" y="70339"/>
            <a:ext cx="5046783" cy="1987061"/>
          </a:xfrm>
          <a:solidFill>
            <a:schemeClr val="accent6">
              <a:lumMod val="20000"/>
              <a:lumOff val="80000"/>
            </a:schemeClr>
          </a:solidFill>
        </p:spPr>
        <p:txBody>
          <a:bodyPr/>
          <a:lstStyle/>
          <a:p>
            <a:endParaRPr lang="ru-RU" dirty="0"/>
          </a:p>
        </p:txBody>
      </p:sp>
      <p:sp>
        <p:nvSpPr>
          <p:cNvPr id="3" name="Объект 2"/>
          <p:cNvSpPr>
            <a:spLocks noGrp="1"/>
          </p:cNvSpPr>
          <p:nvPr>
            <p:ph idx="1"/>
          </p:nvPr>
        </p:nvSpPr>
        <p:spPr>
          <a:xfrm>
            <a:off x="5191980" y="70339"/>
            <a:ext cx="6906235" cy="6699739"/>
          </a:xfrm>
          <a:solidFill>
            <a:schemeClr val="accent6">
              <a:lumMod val="20000"/>
              <a:lumOff val="80000"/>
            </a:schemeClr>
          </a:solidFill>
        </p:spPr>
        <p:txBody>
          <a:bodyPr>
            <a:normAutofit/>
          </a:bodyPr>
          <a:lstStyle/>
          <a:p>
            <a:r>
              <a:rPr lang="ru-RU" sz="2400" dirty="0" smtClean="0">
                <a:latin typeface="Times New Roman" panose="02020603050405020304" pitchFamily="18" charset="0"/>
                <a:cs typeface="Times New Roman" panose="02020603050405020304" pitchFamily="18" charset="0"/>
              </a:rPr>
              <a:t>Взрывозащитные </a:t>
            </a:r>
            <a:r>
              <a:rPr lang="ru-RU" sz="2400" dirty="0" err="1" smtClean="0">
                <a:latin typeface="Times New Roman" panose="02020603050405020304" pitchFamily="18" charset="0"/>
                <a:cs typeface="Times New Roman" panose="02020603050405020304" pitchFamily="18" charset="0"/>
              </a:rPr>
              <a:t>оповещатели</a:t>
            </a: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Оповещатели</a:t>
            </a:r>
            <a:r>
              <a:rPr lang="ru-RU" sz="2400" dirty="0" smtClean="0">
                <a:latin typeface="Times New Roman" panose="02020603050405020304" pitchFamily="18" charset="0"/>
                <a:cs typeface="Times New Roman" panose="02020603050405020304" pitchFamily="18" charset="0"/>
              </a:rPr>
              <a:t> звуковые</a:t>
            </a: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814039" y="3763108"/>
            <a:ext cx="4237892" cy="2919045"/>
          </a:xfrm>
          <a:prstGeom prst="rect">
            <a:avLst/>
          </a:prstGeom>
        </p:spPr>
      </p:pic>
      <p:pic>
        <p:nvPicPr>
          <p:cNvPr id="7" name="Рисунок 6" descr="http://avatars.mds.yandex.net/get-direct/329598/o4pHwVSU-7SztA-7B0iLkg/y150">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57200"/>
            <a:ext cx="3622432" cy="2769577"/>
          </a:xfrm>
          <a:prstGeom prst="rect">
            <a:avLst/>
          </a:prstGeom>
          <a:noFill/>
          <a:ln>
            <a:noFill/>
          </a:ln>
        </p:spPr>
      </p:pic>
      <p:sp>
        <p:nvSpPr>
          <p:cNvPr id="4" name="Текст 3"/>
          <p:cNvSpPr>
            <a:spLocks noGrp="1"/>
          </p:cNvSpPr>
          <p:nvPr>
            <p:ph type="body" sz="half" idx="2"/>
          </p:nvPr>
        </p:nvSpPr>
        <p:spPr>
          <a:xfrm>
            <a:off x="145194" y="5169876"/>
            <a:ext cx="5046786" cy="1600202"/>
          </a:xfrm>
          <a:solidFill>
            <a:schemeClr val="accent6">
              <a:lumMod val="20000"/>
              <a:lumOff val="80000"/>
            </a:schemeClr>
          </a:solidFill>
        </p:spPr>
        <p:txBody>
          <a:bodyPr/>
          <a:lstStyle/>
          <a:p>
            <a:pPr algn="ctr"/>
            <a:r>
              <a:rPr lang="ru-RU" dirty="0" smtClean="0"/>
              <a:t>        </a:t>
            </a:r>
            <a:endParaRPr lang="ru-RU" dirty="0"/>
          </a:p>
        </p:txBody>
      </p:sp>
      <p:pic>
        <p:nvPicPr>
          <p:cNvPr id="1028" name="Picture 4" descr="http://www.servomh.ru/images/mufti/datchik-shem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8" y="70340"/>
            <a:ext cx="5046786" cy="2540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xn----7sbbdnioef3cjckfshcsg.xn--p1ai/d/770221/d/%D0%A1%D1%85%D0%B5%D0%BC%D0%B0_%D0%BF%D0%BE%D0%B4%D0%BA%D0%BB%D1%8E%D1%87%D0%B5%D0%BD%D0%B8%D1%8F_%D1%86%D0%B5%D0%BF%D0%B5%D0%B9_%D1%83%D0%BF%D1%80%D0%B0%D0%B2%D0%BB%D0%B5%D0%BD%D0%B8%D1%8F_%D0%B4%D0%BE%D1%81%D1%82%D1%83%D0%BF%D0%BE%D0%BC_%D0%BA_%D0%BF%D1%80%D0%B8%D0%B1%D0%BE%D1%80%D1%83_%C2%AB%D0%93%D1%80%D0%B0%D0%BD%D0%B8%D1%82-2%C2%B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81654"/>
            <a:ext cx="5125914" cy="24178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video-ohrana76.ru/upload/iblock/f93/f93350e617324849a1ecb099965b293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0154" y="5231424"/>
            <a:ext cx="2035542" cy="145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71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494692" y="87924"/>
            <a:ext cx="10619115" cy="465992"/>
          </a:xfrm>
          <a:solidFill>
            <a:srgbClr val="002060"/>
          </a:solidFill>
        </p:spPr>
        <p:txBody>
          <a:bodyPr>
            <a:noAutofit/>
          </a:bodyPr>
          <a:lstStyle/>
          <a:p>
            <a:pPr algn="ctr"/>
            <a:r>
              <a:rPr lang="ru-RU" sz="2800" dirty="0" smtClean="0">
                <a:solidFill>
                  <a:schemeClr val="bg1"/>
                </a:solidFill>
                <a:latin typeface="Times New Roman" panose="02020603050405020304" pitchFamily="18" charset="0"/>
                <a:cs typeface="Times New Roman" panose="02020603050405020304" pitchFamily="18" charset="0"/>
              </a:rPr>
              <a:t>Индуктивность</a:t>
            </a:r>
            <a:endParaRPr lang="ru-RU" sz="28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415561" y="633047"/>
                <a:ext cx="10698245" cy="6128238"/>
              </a:xfrm>
              <a:solidFill>
                <a:schemeClr val="accent4">
                  <a:lumMod val="20000"/>
                  <a:lumOff val="80000"/>
                </a:schemeClr>
              </a:solidFill>
            </p:spPr>
            <p:txBody>
              <a:bodyPr>
                <a:normAutofit/>
              </a:bodyPr>
              <a:lstStyle/>
              <a:p>
                <a:pPr lvl="0">
                  <a:buClr>
                    <a:srgbClr val="3891A7"/>
                  </a:buClr>
                </a:pPr>
                <a:r>
                  <a:rPr lang="ru-RU" sz="2800" dirty="0">
                    <a:solidFill>
                      <a:prstClr val="black"/>
                    </a:solidFill>
                    <a:latin typeface="Times New Roman" panose="02020603050405020304" pitchFamily="18" charset="0"/>
                    <a:cs typeface="Times New Roman" panose="02020603050405020304" pitchFamily="18" charset="0"/>
                  </a:rPr>
                  <a:t>Основным параметром катушки индуктивности является её индуктивность, численно равная отношению создаваемого током потока магнитного поля, пронизывающего катушку к силе протекающего тока. </a:t>
                </a:r>
                <a:endParaRPr lang="en-US" sz="2800" dirty="0">
                  <a:solidFill>
                    <a:prstClr val="black"/>
                  </a:solidFill>
                  <a:latin typeface="Times New Roman" panose="02020603050405020304" pitchFamily="18" charset="0"/>
                  <a:cs typeface="Times New Roman" panose="02020603050405020304" pitchFamily="18" charset="0"/>
                </a:endParaRPr>
              </a:p>
              <a:p>
                <a:pPr lvl="0">
                  <a:buClr>
                    <a:srgbClr val="3891A7"/>
                  </a:buClr>
                </a:pPr>
                <a:r>
                  <a:rPr lang="ru-RU" sz="2800" dirty="0">
                    <a:solidFill>
                      <a:prstClr val="black"/>
                    </a:solidFill>
                    <a:latin typeface="Times New Roman" panose="02020603050405020304" pitchFamily="18" charset="0"/>
                    <a:cs typeface="Times New Roman" panose="02020603050405020304" pitchFamily="18" charset="0"/>
                  </a:rPr>
                  <a:t>Единица измерения генри </a:t>
                </a:r>
                <a:r>
                  <a:rPr lang="en-US" sz="2800" dirty="0">
                    <a:solidFill>
                      <a:prstClr val="black"/>
                    </a:solidFill>
                    <a:latin typeface="Times New Roman" panose="02020603050405020304" pitchFamily="18" charset="0"/>
                    <a:cs typeface="Times New Roman" panose="02020603050405020304" pitchFamily="18" charset="0"/>
                  </a:rPr>
                  <a:t>[</a:t>
                </a:r>
                <a:r>
                  <a:rPr lang="ru-RU" sz="2800" dirty="0">
                    <a:solidFill>
                      <a:prstClr val="black"/>
                    </a:solidFill>
                    <a:latin typeface="Times New Roman" panose="02020603050405020304" pitchFamily="18" charset="0"/>
                    <a:cs typeface="Times New Roman" panose="02020603050405020304" pitchFamily="18" charset="0"/>
                  </a:rPr>
                  <a:t>Гн</a:t>
                </a:r>
                <a:r>
                  <a:rPr lang="en-US" sz="2800" dirty="0">
                    <a:solidFill>
                      <a:prstClr val="black"/>
                    </a:solidFill>
                    <a:latin typeface="Times New Roman" panose="02020603050405020304" pitchFamily="18" charset="0"/>
                    <a:cs typeface="Times New Roman" panose="02020603050405020304" pitchFamily="18" charset="0"/>
                  </a:rPr>
                  <a:t>]</a:t>
                </a:r>
                <a:r>
                  <a:rPr lang="ru-RU" sz="2800" dirty="0">
                    <a:solidFill>
                      <a:prstClr val="black"/>
                    </a:solidFill>
                    <a:latin typeface="Times New Roman" panose="02020603050405020304" pitchFamily="18" charset="0"/>
                    <a:cs typeface="Times New Roman" panose="02020603050405020304" pitchFamily="18" charset="0"/>
                  </a:rPr>
                  <a:t>.</a:t>
                </a:r>
              </a:p>
              <a:p>
                <a:r>
                  <a:rPr lang="ru-RU" sz="2800" dirty="0" smtClean="0">
                    <a:latin typeface="Times New Roman" panose="02020603050405020304" pitchFamily="18" charset="0"/>
                    <a:cs typeface="Times New Roman" panose="02020603050405020304" pitchFamily="18" charset="0"/>
                  </a:rPr>
                  <a:t>Индуктивность катушки пропорциональна линейным размерам катушки, магнитной проницаемости сердечника и квадрату числа витков намотки.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
                    </m:oMathParaPr>
                    <m:oMath xmlns:m="http://schemas.openxmlformats.org/officeDocument/2006/math">
                      <m:r>
                        <a:rPr lang="en-US" sz="2800" i="1">
                          <a:latin typeface="Cambria Math"/>
                        </a:rPr>
                        <m:t>𝐿</m:t>
                      </m:r>
                      <m:r>
                        <a:rPr lang="en-US" sz="2800" i="1">
                          <a:latin typeface="Cambria Math"/>
                        </a:rPr>
                        <m:t>~</m:t>
                      </m:r>
                      <m:r>
                        <m:rPr>
                          <m:nor/>
                        </m:rPr>
                        <a:rPr lang="el-GR" sz="2800" dirty="0">
                          <a:latin typeface="Times New Roman" panose="02020603050405020304" pitchFamily="18" charset="0"/>
                          <a:cs typeface="Times New Roman" panose="02020603050405020304" pitchFamily="18" charset="0"/>
                        </a:rPr>
                        <m:t>μ</m:t>
                      </m:r>
                      <m:f>
                        <m:fPr>
                          <m:ctrlPr>
                            <a:rPr lang="en-US" sz="2800" i="1">
                              <a:latin typeface="Cambria Math" panose="02040503050406030204" pitchFamily="18" charset="0"/>
                            </a:rPr>
                          </m:ctrlPr>
                        </m:fPr>
                        <m:num>
                          <m:r>
                            <a:rPr lang="en-US" sz="2800" i="1">
                              <a:latin typeface="Cambria Math"/>
                            </a:rPr>
                            <m:t>𝑠𝑁</m:t>
                          </m:r>
                          <m:r>
                            <a:rPr lang="en-US" sz="2800" i="1" baseline="30000">
                              <a:latin typeface="Cambria Math"/>
                            </a:rPr>
                            <m:t>2</m:t>
                          </m:r>
                        </m:num>
                        <m:den>
                          <m:r>
                            <a:rPr lang="en-US" sz="2800" i="1">
                              <a:latin typeface="Cambria Math"/>
                            </a:rPr>
                            <m:t>𝑙</m:t>
                          </m:r>
                        </m:den>
                      </m:f>
                    </m:oMath>
                  </m:oMathPara>
                </a14:m>
                <a:endParaRPr lang="ru-RU" sz="28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415561" y="633047"/>
                <a:ext cx="10698245" cy="6128238"/>
              </a:xfrm>
              <a:blipFill rotWithShape="0">
                <a:blip r:embed="rId2"/>
                <a:stretch>
                  <a:fillRect t="-1095" r="-228"/>
                </a:stretch>
              </a:blipFill>
            </p:spPr>
            <p:txBody>
              <a:bodyPr/>
              <a:lstStyle/>
              <a:p>
                <a:r>
                  <a:rPr lang="ru-RU">
                    <a:noFill/>
                  </a:rPr>
                  <a:t> </a:t>
                </a:r>
              </a:p>
            </p:txBody>
          </p:sp>
        </mc:Fallback>
      </mc:AlternateContent>
    </p:spTree>
    <p:extLst>
      <p:ext uri="{BB962C8B-B14F-4D97-AF65-F5344CB8AC3E}">
        <p14:creationId xmlns:p14="http://schemas.microsoft.com/office/powerpoint/2010/main" val="3738487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96716"/>
            <a:ext cx="12054254" cy="571500"/>
          </a:xfrm>
          <a:solidFill>
            <a:srgbClr val="002060"/>
          </a:solidFill>
        </p:spPr>
        <p:txBody>
          <a:bodyPr>
            <a:normAutofit/>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Проводник с током в магнитном поле</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7" y="773722"/>
            <a:ext cx="6180993" cy="5978769"/>
          </a:xfrm>
          <a:solidFill>
            <a:schemeClr val="accent6">
              <a:lumMod val="20000"/>
              <a:lumOff val="80000"/>
            </a:schemeClr>
          </a:solidFill>
        </p:spPr>
        <p:txBody>
          <a:bodyPr>
            <a:normAutofit/>
          </a:bodyPr>
          <a:lstStyle/>
          <a:p>
            <a:r>
              <a:rPr lang="en-US" sz="2400" b="1" dirty="0" smtClean="0">
                <a:latin typeface="Times New Roman" panose="02020603050405020304" pitchFamily="18" charset="0"/>
                <a:cs typeface="Times New Roman" panose="02020603050405020304" pitchFamily="18" charset="0"/>
              </a:rPr>
              <a:t>F=B I </a:t>
            </a:r>
            <a:r>
              <a:rPr lang="en-US" sz="2400" b="1" dirty="0" smtClean="0">
                <a:solidFill>
                  <a:prstClr val="black"/>
                </a:solidFill>
                <a:latin typeface="Times New Roman" panose="02020603050405020304" pitchFamily="18" charset="0"/>
                <a:cs typeface="Times New Roman" panose="02020603050405020304" pitchFamily="18" charset="0"/>
              </a:rPr>
              <a:t>l</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F</a:t>
            </a:r>
            <a:r>
              <a:rPr lang="ru-RU" sz="2400" dirty="0" smtClean="0">
                <a:latin typeface="Times New Roman" panose="02020603050405020304" pitchFamily="18" charset="0"/>
                <a:cs typeface="Times New Roman" panose="02020603050405020304" pitchFamily="18" charset="0"/>
              </a:rPr>
              <a:t>- электромагнитная сила , Н</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генри/;</a:t>
            </a:r>
          </a:p>
          <a:p>
            <a:r>
              <a:rPr lang="ru-RU" sz="2400" b="1" dirty="0" smtClean="0">
                <a:latin typeface="Times New Roman" panose="02020603050405020304" pitchFamily="18" charset="0"/>
                <a:cs typeface="Times New Roman" panose="02020603050405020304" pitchFamily="18" charset="0"/>
              </a:rPr>
              <a:t>В</a:t>
            </a:r>
            <a:r>
              <a:rPr lang="ru-RU" sz="2400" dirty="0" smtClean="0">
                <a:latin typeface="Times New Roman" panose="02020603050405020304" pitchFamily="18" charset="0"/>
                <a:cs typeface="Times New Roman" panose="02020603050405020304" pitchFamily="18" charset="0"/>
              </a:rPr>
              <a:t> – индукция магнитного поля постоянного магнита, Т /тесла/;</a:t>
            </a:r>
          </a:p>
          <a:p>
            <a:r>
              <a:rPr lang="en-US" sz="2400" b="1" dirty="0" smtClean="0">
                <a:latin typeface="Times New Roman" panose="02020603050405020304" pitchFamily="18" charset="0"/>
                <a:cs typeface="Times New Roman" panose="02020603050405020304" pitchFamily="18" charset="0"/>
              </a:rPr>
              <a:t>I</a:t>
            </a:r>
            <a:r>
              <a:rPr lang="ru-RU" sz="2400" dirty="0" smtClean="0">
                <a:latin typeface="Times New Roman" panose="02020603050405020304" pitchFamily="18" charset="0"/>
                <a:cs typeface="Times New Roman" panose="02020603050405020304" pitchFamily="18" charset="0"/>
              </a:rPr>
              <a:t>- сила тока в проводнике, А /ампер/;</a:t>
            </a:r>
          </a:p>
          <a:p>
            <a:r>
              <a:rPr lang="en-US" sz="2400" b="1" dirty="0" smtClean="0">
                <a:latin typeface="Times New Roman" panose="02020603050405020304" pitchFamily="18" charset="0"/>
                <a:cs typeface="Times New Roman" panose="02020603050405020304" pitchFamily="18" charset="0"/>
              </a:rPr>
              <a:t>l</a:t>
            </a:r>
            <a:r>
              <a:rPr lang="ru-RU" sz="2400" dirty="0" smtClean="0">
                <a:latin typeface="Times New Roman" panose="02020603050405020304" pitchFamily="18" charset="0"/>
                <a:cs typeface="Times New Roman" panose="02020603050405020304" pitchFamily="18" charset="0"/>
              </a:rPr>
              <a:t>- активная длина проводника, </a:t>
            </a:r>
            <a:r>
              <a:rPr lang="en-US" sz="2400" dirty="0" smtClean="0">
                <a:latin typeface="Times New Roman" panose="02020603050405020304" pitchFamily="18" charset="0"/>
                <a:cs typeface="Times New Roman" panose="02020603050405020304" pitchFamily="18" charset="0"/>
              </a:rPr>
              <a:t>m</a:t>
            </a:r>
            <a:r>
              <a:rPr lang="ru-RU" sz="2400" dirty="0" smtClean="0">
                <a:latin typeface="Times New Roman" panose="02020603050405020304" pitchFamily="18" charset="0"/>
                <a:cs typeface="Times New Roman" panose="02020603050405020304" pitchFamily="18" charset="0"/>
              </a:rPr>
              <a:t> /метр/.</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541476" y="773722"/>
            <a:ext cx="5583116" cy="5978769"/>
          </a:xfrm>
          <a:solidFill>
            <a:schemeClr val="accent6">
              <a:lumMod val="20000"/>
              <a:lumOff val="80000"/>
            </a:schemeClr>
          </a:solidFill>
        </p:spPr>
        <p:txBody>
          <a:bodyPr>
            <a:normAutofit/>
          </a:bodyPr>
          <a:lstStyle/>
          <a:p>
            <a:pPr lvl="0"/>
            <a:endParaRPr lang="en-US" sz="2400" dirty="0" smtClean="0">
              <a:solidFill>
                <a:prstClr val="black"/>
              </a:solidFill>
              <a:latin typeface="Times New Roman" panose="02020603050405020304" pitchFamily="18" charset="0"/>
              <a:cs typeface="Times New Roman" panose="02020603050405020304" pitchFamily="18" charset="0"/>
            </a:endParaRPr>
          </a:p>
          <a:p>
            <a:pPr lvl="0" algn="ctr">
              <a:buNone/>
            </a:pPr>
            <a:r>
              <a:rPr lang="ru-RU" sz="2400" b="1" dirty="0" smtClean="0">
                <a:solidFill>
                  <a:prstClr val="black"/>
                </a:solidFill>
                <a:latin typeface="Times New Roman" panose="02020603050405020304" pitchFamily="18" charset="0"/>
                <a:cs typeface="Times New Roman" panose="02020603050405020304" pitchFamily="18" charset="0"/>
              </a:rPr>
              <a:t>В </a:t>
            </a:r>
            <a:r>
              <a:rPr lang="ru-RU" sz="2400" b="1" dirty="0">
                <a:solidFill>
                  <a:prstClr val="black"/>
                </a:solidFill>
                <a:latin typeface="Times New Roman" panose="02020603050405020304" pitchFamily="18" charset="0"/>
                <a:cs typeface="Times New Roman" panose="02020603050405020304" pitchFamily="18" charset="0"/>
              </a:rPr>
              <a:t>магнитном поле с индукцией В=0,4Т помещен проводник </a:t>
            </a:r>
            <a:r>
              <a:rPr lang="ru-RU" sz="2400" b="1" dirty="0" smtClean="0">
                <a:solidFill>
                  <a:prstClr val="black"/>
                </a:solidFill>
                <a:latin typeface="Times New Roman" panose="02020603050405020304" pitchFamily="18" charset="0"/>
                <a:cs typeface="Times New Roman" panose="02020603050405020304" pitchFamily="18" charset="0"/>
              </a:rPr>
              <a:t>длиной</a:t>
            </a:r>
          </a:p>
          <a:p>
            <a:pPr lvl="0" algn="ctr">
              <a:buNone/>
            </a:pPr>
            <a:r>
              <a:rPr lang="ru-RU" sz="2400" b="1" dirty="0" smtClean="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l </a:t>
            </a:r>
            <a:r>
              <a:rPr lang="ru-RU" sz="2400" b="1" dirty="0">
                <a:solidFill>
                  <a:prstClr val="black"/>
                </a:solidFill>
                <a:latin typeface="Times New Roman" panose="02020603050405020304" pitchFamily="18" charset="0"/>
                <a:cs typeface="Times New Roman" panose="02020603050405020304" pitchFamily="18" charset="0"/>
              </a:rPr>
              <a:t>= 60</a:t>
            </a:r>
            <a:r>
              <a:rPr lang="en-US" sz="2400" b="1" dirty="0">
                <a:solidFill>
                  <a:prstClr val="black"/>
                </a:solidFill>
                <a:latin typeface="Times New Roman" panose="02020603050405020304" pitchFamily="18" charset="0"/>
                <a:cs typeface="Times New Roman" panose="02020603050405020304" pitchFamily="18" charset="0"/>
              </a:rPr>
              <a:t> </a:t>
            </a:r>
            <a:r>
              <a:rPr lang="ru-RU" sz="2400" b="1" dirty="0">
                <a:solidFill>
                  <a:prstClr val="black"/>
                </a:solidFill>
                <a:latin typeface="Times New Roman" panose="02020603050405020304" pitchFamily="18" charset="0"/>
                <a:cs typeface="Times New Roman" panose="02020603050405020304" pitchFamily="18" charset="0"/>
              </a:rPr>
              <a:t>см. </a:t>
            </a:r>
            <a:endParaRPr lang="ru-RU" sz="2400" b="1" dirty="0" smtClean="0">
              <a:solidFill>
                <a:prstClr val="black"/>
              </a:solidFill>
              <a:latin typeface="Times New Roman" panose="02020603050405020304" pitchFamily="18" charset="0"/>
              <a:cs typeface="Times New Roman" panose="02020603050405020304" pitchFamily="18" charset="0"/>
            </a:endParaRPr>
          </a:p>
          <a:p>
            <a:pPr lvl="0" algn="ctr">
              <a:buNone/>
            </a:pPr>
            <a:r>
              <a:rPr lang="ru-RU" sz="2400" b="1" dirty="0" smtClean="0">
                <a:solidFill>
                  <a:prstClr val="black"/>
                </a:solidFill>
                <a:latin typeface="Times New Roman" panose="02020603050405020304" pitchFamily="18" charset="0"/>
                <a:cs typeface="Times New Roman" panose="02020603050405020304" pitchFamily="18" charset="0"/>
              </a:rPr>
              <a:t>Определить </a:t>
            </a:r>
            <a:r>
              <a:rPr lang="ru-RU" sz="2400" b="1" dirty="0">
                <a:solidFill>
                  <a:prstClr val="black"/>
                </a:solidFill>
                <a:latin typeface="Times New Roman" panose="02020603050405020304" pitchFamily="18" charset="0"/>
                <a:cs typeface="Times New Roman" panose="02020603050405020304" pitchFamily="18" charset="0"/>
              </a:rPr>
              <a:t>величину электромагнитной силы, если по проводнику течет ток </a:t>
            </a:r>
            <a:r>
              <a:rPr lang="en-US" sz="2400" b="1" dirty="0">
                <a:solidFill>
                  <a:prstClr val="black"/>
                </a:solidFill>
                <a:latin typeface="Times New Roman" panose="02020603050405020304" pitchFamily="18" charset="0"/>
                <a:cs typeface="Times New Roman" panose="02020603050405020304" pitchFamily="18" charset="0"/>
              </a:rPr>
              <a:t>I </a:t>
            </a:r>
            <a:r>
              <a:rPr lang="ru-RU" sz="2400" b="1" dirty="0">
                <a:solidFill>
                  <a:prstClr val="black"/>
                </a:solidFill>
                <a:latin typeface="Times New Roman" panose="02020603050405020304" pitchFamily="18" charset="0"/>
                <a:cs typeface="Times New Roman" panose="02020603050405020304" pitchFamily="18" charset="0"/>
              </a:rPr>
              <a:t>=15А.</a:t>
            </a:r>
          </a:p>
          <a:p>
            <a:endParaRPr lang="en-US" dirty="0" smtClean="0"/>
          </a:p>
          <a:p>
            <a:pPr marL="0" indent="0">
              <a:buNone/>
            </a:pPr>
            <a:endParaRPr lang="en-US" dirty="0" smtClean="0"/>
          </a:p>
        </p:txBody>
      </p:sp>
    </p:spTree>
    <p:extLst>
      <p:ext uri="{BB962C8B-B14F-4D97-AF65-F5344CB8AC3E}">
        <p14:creationId xmlns:p14="http://schemas.microsoft.com/office/powerpoint/2010/main" val="1994774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96716"/>
            <a:ext cx="12054254" cy="571500"/>
          </a:xfrm>
          <a:solidFill>
            <a:srgbClr val="002060"/>
          </a:solidFill>
        </p:spPr>
        <p:txBody>
          <a:bodyPr>
            <a:normAutofit/>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Проводник с током в магнитном поле</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7" y="773722"/>
            <a:ext cx="6180993" cy="5978769"/>
          </a:xfrm>
          <a:solidFill>
            <a:schemeClr val="accent6">
              <a:lumMod val="20000"/>
              <a:lumOff val="80000"/>
            </a:schemeClr>
          </a:solidFill>
        </p:spPr>
        <p:txBody>
          <a:bodyPr>
            <a:normAutofit/>
          </a:bodyPr>
          <a:lstStyle/>
          <a:p>
            <a:r>
              <a:rPr lang="en-US" sz="2400" b="1" dirty="0" smtClean="0">
                <a:latin typeface="Times New Roman" panose="02020603050405020304" pitchFamily="18" charset="0"/>
                <a:cs typeface="Times New Roman" panose="02020603050405020304" pitchFamily="18" charset="0"/>
              </a:rPr>
              <a:t>F=B I </a:t>
            </a:r>
            <a:r>
              <a:rPr lang="en-US" sz="2400" b="1" dirty="0" smtClean="0">
                <a:solidFill>
                  <a:prstClr val="black"/>
                </a:solidFill>
                <a:latin typeface="Times New Roman" panose="02020603050405020304" pitchFamily="18" charset="0"/>
                <a:cs typeface="Times New Roman" panose="02020603050405020304" pitchFamily="18" charset="0"/>
              </a:rPr>
              <a:t>l</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F</a:t>
            </a:r>
            <a:r>
              <a:rPr lang="ru-RU" sz="2400" dirty="0" smtClean="0">
                <a:latin typeface="Times New Roman" panose="02020603050405020304" pitchFamily="18" charset="0"/>
                <a:cs typeface="Times New Roman" panose="02020603050405020304" pitchFamily="18" charset="0"/>
              </a:rPr>
              <a:t>- электромагнитная сила , Н</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генри/;</a:t>
            </a:r>
          </a:p>
          <a:p>
            <a:r>
              <a:rPr lang="ru-RU" sz="2400" b="1" dirty="0" smtClean="0">
                <a:latin typeface="Times New Roman" panose="02020603050405020304" pitchFamily="18" charset="0"/>
                <a:cs typeface="Times New Roman" panose="02020603050405020304" pitchFamily="18" charset="0"/>
              </a:rPr>
              <a:t>В</a:t>
            </a:r>
            <a:r>
              <a:rPr lang="ru-RU" sz="2400" dirty="0" smtClean="0">
                <a:latin typeface="Times New Roman" panose="02020603050405020304" pitchFamily="18" charset="0"/>
                <a:cs typeface="Times New Roman" panose="02020603050405020304" pitchFamily="18" charset="0"/>
              </a:rPr>
              <a:t> – индукция магнитного поля постоянного магнита, Т /тесла/;</a:t>
            </a:r>
          </a:p>
          <a:p>
            <a:r>
              <a:rPr lang="en-US" sz="2400" b="1" dirty="0" smtClean="0">
                <a:latin typeface="Times New Roman" panose="02020603050405020304" pitchFamily="18" charset="0"/>
                <a:cs typeface="Times New Roman" panose="02020603050405020304" pitchFamily="18" charset="0"/>
              </a:rPr>
              <a:t>I</a:t>
            </a:r>
            <a:r>
              <a:rPr lang="ru-RU" sz="2400" dirty="0" smtClean="0">
                <a:latin typeface="Times New Roman" panose="02020603050405020304" pitchFamily="18" charset="0"/>
                <a:cs typeface="Times New Roman" panose="02020603050405020304" pitchFamily="18" charset="0"/>
              </a:rPr>
              <a:t>- сила тока в проводнике, А /ампер/;</a:t>
            </a:r>
          </a:p>
          <a:p>
            <a:r>
              <a:rPr lang="en-US" sz="2400" b="1" dirty="0" smtClean="0">
                <a:latin typeface="Times New Roman" panose="02020603050405020304" pitchFamily="18" charset="0"/>
                <a:cs typeface="Times New Roman" panose="02020603050405020304" pitchFamily="18" charset="0"/>
              </a:rPr>
              <a:t>l</a:t>
            </a:r>
            <a:r>
              <a:rPr lang="ru-RU" sz="2400" dirty="0" smtClean="0">
                <a:latin typeface="Times New Roman" panose="02020603050405020304" pitchFamily="18" charset="0"/>
                <a:cs typeface="Times New Roman" panose="02020603050405020304" pitchFamily="18" charset="0"/>
              </a:rPr>
              <a:t>- активная длина проводника, </a:t>
            </a:r>
            <a:r>
              <a:rPr lang="en-US" sz="2400" dirty="0" smtClean="0">
                <a:latin typeface="Times New Roman" panose="02020603050405020304" pitchFamily="18" charset="0"/>
                <a:cs typeface="Times New Roman" panose="02020603050405020304" pitchFamily="18" charset="0"/>
              </a:rPr>
              <a:t>m</a:t>
            </a:r>
            <a:r>
              <a:rPr lang="ru-RU" sz="2400" dirty="0" smtClean="0">
                <a:latin typeface="Times New Roman" panose="02020603050405020304" pitchFamily="18" charset="0"/>
                <a:cs typeface="Times New Roman" panose="02020603050405020304" pitchFamily="18" charset="0"/>
              </a:rPr>
              <a:t> /метр/.</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541476" y="773722"/>
            <a:ext cx="5583116" cy="5978769"/>
          </a:xfrm>
          <a:solidFill>
            <a:schemeClr val="accent6">
              <a:lumMod val="20000"/>
              <a:lumOff val="80000"/>
            </a:schemeClr>
          </a:solidFill>
        </p:spPr>
        <p:txBody>
          <a:bodyPr>
            <a:normAutofit/>
          </a:bodyPr>
          <a:lstStyle/>
          <a:p>
            <a:pPr lvl="0"/>
            <a:endParaRPr lang="en-US" sz="2400" dirty="0" smtClean="0">
              <a:solidFill>
                <a:prstClr val="black"/>
              </a:solidFill>
              <a:latin typeface="Times New Roman" panose="02020603050405020304" pitchFamily="18" charset="0"/>
              <a:cs typeface="Times New Roman" panose="02020603050405020304" pitchFamily="18" charset="0"/>
            </a:endParaRPr>
          </a:p>
          <a:p>
            <a:pPr lvl="0"/>
            <a:r>
              <a:rPr lang="ru-RU" sz="2400" dirty="0" smtClean="0">
                <a:solidFill>
                  <a:prstClr val="black"/>
                </a:solidFill>
                <a:latin typeface="Times New Roman" panose="02020603050405020304" pitchFamily="18" charset="0"/>
                <a:cs typeface="Times New Roman" panose="02020603050405020304" pitchFamily="18" charset="0"/>
              </a:rPr>
              <a:t>В </a:t>
            </a:r>
            <a:r>
              <a:rPr lang="ru-RU" sz="2400" dirty="0">
                <a:solidFill>
                  <a:prstClr val="black"/>
                </a:solidFill>
                <a:latin typeface="Times New Roman" panose="02020603050405020304" pitchFamily="18" charset="0"/>
                <a:cs typeface="Times New Roman" panose="02020603050405020304" pitchFamily="18" charset="0"/>
              </a:rPr>
              <a:t>магнитном поле с индукцией В=0,4Т помещен проводник длиной </a:t>
            </a:r>
            <a:r>
              <a:rPr lang="en-US" sz="2400" dirty="0">
                <a:solidFill>
                  <a:prstClr val="black"/>
                </a:solidFill>
                <a:latin typeface="Times New Roman" panose="02020603050405020304" pitchFamily="18" charset="0"/>
                <a:cs typeface="Times New Roman" panose="02020603050405020304" pitchFamily="18" charset="0"/>
              </a:rPr>
              <a:t>l </a:t>
            </a:r>
            <a:r>
              <a:rPr lang="ru-RU" sz="2400" dirty="0">
                <a:solidFill>
                  <a:prstClr val="black"/>
                </a:solidFill>
                <a:latin typeface="Times New Roman" panose="02020603050405020304" pitchFamily="18" charset="0"/>
                <a:cs typeface="Times New Roman" panose="02020603050405020304" pitchFamily="18" charset="0"/>
              </a:rPr>
              <a:t>= 60</a:t>
            </a:r>
            <a:r>
              <a:rPr lang="en-US" sz="2400" dirty="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см. Определить величину электромагнитной силы, если по проводнику течет ток </a:t>
            </a:r>
            <a:r>
              <a:rPr lang="en-US" sz="2400" dirty="0">
                <a:solidFill>
                  <a:prstClr val="black"/>
                </a:solidFill>
                <a:latin typeface="Times New Roman" panose="02020603050405020304" pitchFamily="18" charset="0"/>
                <a:cs typeface="Times New Roman" panose="02020603050405020304" pitchFamily="18" charset="0"/>
              </a:rPr>
              <a:t>I </a:t>
            </a:r>
            <a:r>
              <a:rPr lang="ru-RU" sz="2400" dirty="0">
                <a:solidFill>
                  <a:prstClr val="black"/>
                </a:solidFill>
                <a:latin typeface="Times New Roman" panose="02020603050405020304" pitchFamily="18" charset="0"/>
                <a:cs typeface="Times New Roman" panose="02020603050405020304" pitchFamily="18" charset="0"/>
              </a:rPr>
              <a:t>=15А.</a:t>
            </a:r>
          </a:p>
          <a:p>
            <a:endParaRPr lang="en-US" dirty="0" smtClean="0"/>
          </a:p>
          <a:p>
            <a:pPr marL="0" indent="0">
              <a:buNone/>
            </a:pPr>
            <a:endParaRPr lang="en-US" dirty="0" smtClean="0"/>
          </a:p>
          <a:p>
            <a:r>
              <a:rPr lang="ru-RU" dirty="0" smtClean="0"/>
              <a:t>Решение.</a:t>
            </a:r>
          </a:p>
          <a:p>
            <a:pPr marL="0" lvl="0" indent="0">
              <a:buNone/>
            </a:pPr>
            <a:r>
              <a:rPr lang="en-US" sz="2400" dirty="0" smtClean="0">
                <a:solidFill>
                  <a:prstClr val="black"/>
                </a:solidFill>
                <a:latin typeface="Times New Roman" panose="02020603050405020304" pitchFamily="18" charset="0"/>
                <a:cs typeface="Times New Roman" panose="02020603050405020304" pitchFamily="18" charset="0"/>
              </a:rPr>
              <a:t>F=B •I •l </a:t>
            </a:r>
            <a:r>
              <a:rPr lang="ru-RU" sz="2400" dirty="0" smtClean="0">
                <a:solidFill>
                  <a:prstClr val="black"/>
                </a:solidFill>
                <a:latin typeface="Times New Roman" panose="02020603050405020304" pitchFamily="18" charset="0"/>
                <a:cs typeface="Times New Roman" panose="02020603050405020304" pitchFamily="18" charset="0"/>
              </a:rPr>
              <a:t>= 0,4•15 • 0,6= </a:t>
            </a:r>
            <a:r>
              <a:rPr lang="ru-RU" sz="2400" b="1" dirty="0" smtClean="0">
                <a:solidFill>
                  <a:prstClr val="black"/>
                </a:solidFill>
                <a:latin typeface="Times New Roman" panose="02020603050405020304" pitchFamily="18" charset="0"/>
                <a:cs typeface="Times New Roman" panose="02020603050405020304" pitchFamily="18" charset="0"/>
              </a:rPr>
              <a:t>3,6 Н </a:t>
            </a:r>
            <a:r>
              <a:rPr lang="ru-RU" sz="2400" dirty="0" smtClean="0">
                <a:solidFill>
                  <a:prstClr val="black"/>
                </a:solidFill>
                <a:latin typeface="Times New Roman" panose="02020603050405020304" pitchFamily="18" charset="0"/>
                <a:cs typeface="Times New Roman" panose="02020603050405020304" pitchFamily="18" charset="0"/>
              </a:rPr>
              <a:t>=370г</a:t>
            </a:r>
            <a:endParaRPr lang="ru-RU" dirty="0"/>
          </a:p>
        </p:txBody>
      </p:sp>
    </p:spTree>
    <p:extLst>
      <p:ext uri="{BB962C8B-B14F-4D97-AF65-F5344CB8AC3E}">
        <p14:creationId xmlns:p14="http://schemas.microsoft.com/office/powerpoint/2010/main" val="1994774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131" y="61545"/>
            <a:ext cx="11983915" cy="2453053"/>
          </a:xfrm>
          <a:solidFill>
            <a:schemeClr val="accent6">
              <a:lumMod val="20000"/>
              <a:lumOff val="80000"/>
            </a:schemeClr>
          </a:solidFill>
        </p:spPr>
        <p:txBody>
          <a:bodyPr>
            <a:normAutofit fontScale="90000"/>
          </a:bodyPr>
          <a:lstStyle/>
          <a:p>
            <a:pPr lvl="0" algn="l">
              <a:spcBef>
                <a:spcPts val="1000"/>
              </a:spcBef>
            </a:pPr>
            <a:r>
              <a:rPr lang="ru-RU" sz="2400" b="1" dirty="0" smtClean="0">
                <a:solidFill>
                  <a:srgbClr val="000000"/>
                </a:solidFill>
                <a:latin typeface="Times New Roman" panose="02020603050405020304" pitchFamily="18" charset="0"/>
                <a:ea typeface="Calibri" panose="020F0502020204030204" pitchFamily="34" charset="0"/>
              </a:rPr>
              <a:t>                                                                        Конденсаторы</a:t>
            </a:r>
            <a:r>
              <a:rPr lang="ru-RU" sz="2400" b="1" dirty="0">
                <a:solidFill>
                  <a:srgbClr val="000000"/>
                </a:solidFill>
                <a:latin typeface="Times New Roman" panose="02020603050405020304" pitchFamily="18" charset="0"/>
                <a:ea typeface="Calibri" panose="020F0502020204030204" pitchFamily="34" charset="0"/>
              </a:rPr>
              <a:t>.</a:t>
            </a:r>
            <a:r>
              <a:rPr lang="ru-RU" sz="2400" dirty="0">
                <a:solidFill>
                  <a:srgbClr val="000000"/>
                </a:solidFill>
                <a:latin typeface="Times New Roman" panose="02020603050405020304" pitchFamily="18" charset="0"/>
                <a:ea typeface="Calibri" panose="020F0502020204030204" pitchFamily="34" charset="0"/>
              </a:rPr>
              <a:t/>
            </a:r>
            <a:br>
              <a:rPr lang="ru-RU" sz="2400" dirty="0">
                <a:solidFill>
                  <a:srgbClr val="000000"/>
                </a:solidFill>
                <a:latin typeface="Times New Roman" panose="02020603050405020304" pitchFamily="18" charset="0"/>
                <a:ea typeface="Calibri" panose="020F0502020204030204" pitchFamily="34" charset="0"/>
              </a:rPr>
            </a:br>
            <a:r>
              <a:rPr lang="ru-RU" sz="2400" dirty="0" smtClean="0">
                <a:solidFill>
                  <a:srgbClr val="000000"/>
                </a:solidFill>
                <a:latin typeface="Times New Roman" panose="02020603050405020304" pitchFamily="18" charset="0"/>
                <a:ea typeface="Calibri" panose="020F0502020204030204" pitchFamily="34" charset="0"/>
              </a:rPr>
              <a:t>    </a:t>
            </a:r>
            <a:r>
              <a:rPr lang="ru-RU" sz="2400" b="1" i="1" dirty="0" err="1" smtClean="0">
                <a:solidFill>
                  <a:srgbClr val="C00000"/>
                </a:solidFill>
                <a:latin typeface="Times New Roman" panose="02020603050405020304" pitchFamily="18" charset="0"/>
                <a:ea typeface="Calibri" panose="020F0502020204030204" pitchFamily="34" charset="0"/>
              </a:rPr>
              <a:t>Конденса́тор</a:t>
            </a:r>
            <a:r>
              <a:rPr lang="ru-RU" sz="2400" b="1" i="1" dirty="0" smtClean="0">
                <a:solidFill>
                  <a:srgbClr val="000000"/>
                </a:solidFill>
                <a:latin typeface="Times New Roman" panose="02020603050405020304" pitchFamily="18" charset="0"/>
                <a:ea typeface="Calibri" panose="020F0502020204030204" pitchFamily="34" charset="0"/>
              </a:rPr>
              <a:t> </a:t>
            </a:r>
            <a:r>
              <a:rPr lang="ru-RU" sz="2400" b="1" i="1" dirty="0">
                <a:solidFill>
                  <a:srgbClr val="000000"/>
                </a:solidFill>
                <a:latin typeface="Times New Roman" panose="02020603050405020304" pitchFamily="18" charset="0"/>
                <a:ea typeface="Calibri" panose="020F0502020204030204" pitchFamily="34" charset="0"/>
              </a:rPr>
              <a:t>(от лат. </a:t>
            </a:r>
            <a:r>
              <a:rPr lang="ru-RU" sz="2400" b="1" i="1" dirty="0" err="1">
                <a:solidFill>
                  <a:srgbClr val="000000"/>
                </a:solidFill>
                <a:latin typeface="Times New Roman" panose="02020603050405020304" pitchFamily="18" charset="0"/>
                <a:ea typeface="Calibri" panose="020F0502020204030204" pitchFamily="34" charset="0"/>
              </a:rPr>
              <a:t>condensare</a:t>
            </a:r>
            <a:r>
              <a:rPr lang="ru-RU" sz="2400" b="1" i="1" dirty="0">
                <a:solidFill>
                  <a:srgbClr val="000000"/>
                </a:solidFill>
                <a:latin typeface="Times New Roman" panose="02020603050405020304" pitchFamily="18" charset="0"/>
                <a:ea typeface="Calibri" panose="020F0502020204030204" pitchFamily="34" charset="0"/>
              </a:rPr>
              <a:t> — «уплотнять», «сгущать») — двухполюсник с определённым или переменным значением ёмкости и малой проводимостью; </a:t>
            </a:r>
            <a:r>
              <a:rPr lang="ru-RU" sz="2400" b="1" i="1" dirty="0" smtClean="0">
                <a:solidFill>
                  <a:srgbClr val="000000"/>
                </a:solidFill>
                <a:latin typeface="Times New Roman" panose="02020603050405020304" pitchFamily="18" charset="0"/>
                <a:ea typeface="Calibri" panose="020F0502020204030204" pitchFamily="34" charset="0"/>
              </a:rPr>
              <a:t>устройство </a:t>
            </a:r>
            <a:r>
              <a:rPr lang="ru-RU" sz="2400" b="1" i="1" dirty="0">
                <a:solidFill>
                  <a:srgbClr val="000000"/>
                </a:solidFill>
                <a:latin typeface="Times New Roman" panose="02020603050405020304" pitchFamily="18" charset="0"/>
                <a:ea typeface="Calibri" panose="020F0502020204030204" pitchFamily="34" charset="0"/>
              </a:rPr>
              <a:t>для накопления заряда и энергии электрического поля.</a:t>
            </a:r>
            <a:r>
              <a:rPr lang="ru-RU" sz="2400" dirty="0">
                <a:solidFill>
                  <a:srgbClr val="000000"/>
                </a:solidFill>
                <a:latin typeface="Times New Roman" panose="02020603050405020304" pitchFamily="18" charset="0"/>
                <a:ea typeface="Calibri" panose="020F0502020204030204" pitchFamily="34" charset="0"/>
              </a:rPr>
              <a:t> </a:t>
            </a:r>
            <a:r>
              <a:rPr lang="ru-RU" sz="2600" dirty="0">
                <a:solidFill>
                  <a:prstClr val="black"/>
                </a:solidFill>
                <a:latin typeface="Constantia"/>
                <a:ea typeface="+mn-ea"/>
                <a:cs typeface="+mn-cs"/>
              </a:rPr>
              <a:t> </a:t>
            </a:r>
            <a:r>
              <a:rPr lang="ru-RU" sz="2600" dirty="0" smtClean="0">
                <a:solidFill>
                  <a:prstClr val="black"/>
                </a:solidFill>
                <a:latin typeface="Times New Roman" panose="02020603050405020304" pitchFamily="18" charset="0"/>
                <a:ea typeface="+mn-ea"/>
                <a:cs typeface="Times New Roman" panose="02020603050405020304" pitchFamily="18" charset="0"/>
              </a:rPr>
              <a:t>Один </a:t>
            </a:r>
            <a:r>
              <a:rPr lang="ru-RU" sz="2600" dirty="0">
                <a:solidFill>
                  <a:prstClr val="black"/>
                </a:solidFill>
                <a:latin typeface="Times New Roman" panose="02020603050405020304" pitchFamily="18" charset="0"/>
                <a:ea typeface="+mn-ea"/>
                <a:cs typeface="Times New Roman" panose="02020603050405020304" pitchFamily="18" charset="0"/>
              </a:rPr>
              <a:t>из самых распространенных элементов в радиоэлектронике, после </a:t>
            </a:r>
            <a:r>
              <a:rPr lang="ru-RU" sz="2600" dirty="0" smtClean="0">
                <a:solidFill>
                  <a:prstClr val="black"/>
                </a:solidFill>
                <a:latin typeface="Times New Roman" panose="02020603050405020304" pitchFamily="18" charset="0"/>
                <a:ea typeface="+mn-ea"/>
                <a:cs typeface="Times New Roman" panose="02020603050405020304" pitchFamily="18" charset="0"/>
              </a:rPr>
              <a:t>резистора.</a:t>
            </a:r>
            <a:r>
              <a:rPr lang="ru-RU" sz="2400" dirty="0">
                <a:solidFill>
                  <a:srgbClr val="000000"/>
                </a:solidFill>
                <a:latin typeface="Times New Roman" panose="02020603050405020304" pitchFamily="18" charset="0"/>
                <a:ea typeface="Calibri" panose="020F0502020204030204" pitchFamily="34" charset="0"/>
              </a:rPr>
              <a:t/>
            </a:r>
            <a:br>
              <a:rPr lang="ru-RU" sz="2400" dirty="0">
                <a:solidFill>
                  <a:srgbClr val="000000"/>
                </a:solidFill>
                <a:latin typeface="Times New Roman" panose="02020603050405020304" pitchFamily="18" charset="0"/>
                <a:ea typeface="Calibri" panose="020F0502020204030204" pitchFamily="34" charset="0"/>
              </a:rPr>
            </a:br>
            <a:r>
              <a:rPr lang="ru-RU" sz="2400" dirty="0" smtClean="0">
                <a:solidFill>
                  <a:srgbClr val="000000"/>
                </a:solidFill>
                <a:latin typeface="Times New Roman" panose="02020603050405020304" pitchFamily="18" charset="0"/>
                <a:ea typeface="Calibri" panose="020F0502020204030204" pitchFamily="34" charset="0"/>
              </a:rPr>
              <a:t>    Конденсатор </a:t>
            </a:r>
            <a:r>
              <a:rPr lang="ru-RU" sz="2400" dirty="0">
                <a:solidFill>
                  <a:srgbClr val="000000"/>
                </a:solidFill>
                <a:latin typeface="Times New Roman" panose="02020603050405020304" pitchFamily="18" charset="0"/>
                <a:ea typeface="Calibri" panose="020F0502020204030204" pitchFamily="34" charset="0"/>
              </a:rPr>
              <a:t>является пассивным электронным компонентом. В простейшем варианте конструкция состоит из двух электродов в форме пластин (называемых обкладками), разделённых диэлектриком, толщина которого мала по сравнению с размерами обкладок</a:t>
            </a:r>
            <a:r>
              <a:rPr lang="ru-RU" sz="2400" dirty="0" smtClean="0">
                <a:solidFill>
                  <a:srgbClr val="000000"/>
                </a:solidFill>
                <a:latin typeface="Times New Roman" panose="02020603050405020304" pitchFamily="18" charset="0"/>
                <a:ea typeface="Calibri" panose="020F0502020204030204" pitchFamily="34" charset="0"/>
              </a:rPr>
              <a:t>.</a:t>
            </a:r>
            <a:r>
              <a:rPr lang="ru-RU" sz="2400" dirty="0">
                <a:solidFill>
                  <a:prstClr val="black"/>
                </a:solidFill>
                <a:latin typeface="Times New Roman" panose="02020603050405020304" pitchFamily="18" charset="0"/>
                <a:ea typeface="+mn-ea"/>
                <a:cs typeface="Times New Roman" panose="02020603050405020304" pitchFamily="18" charset="0"/>
              </a:rPr>
              <a:t> Заряды на обкладках </a:t>
            </a:r>
            <a:r>
              <a:rPr lang="ru-RU" sz="2400" dirty="0">
                <a:solidFill>
                  <a:srgbClr val="FF0000"/>
                </a:solidFill>
                <a:latin typeface="Times New Roman" panose="02020603050405020304" pitchFamily="18" charset="0"/>
                <a:ea typeface="+mn-ea"/>
                <a:cs typeface="Times New Roman" panose="02020603050405020304" pitchFamily="18" charset="0"/>
              </a:rPr>
              <a:t>равны по величине </a:t>
            </a:r>
            <a:r>
              <a:rPr lang="ru-RU" sz="2400" dirty="0">
                <a:solidFill>
                  <a:prstClr val="black"/>
                </a:solidFill>
                <a:latin typeface="Times New Roman" panose="02020603050405020304" pitchFamily="18" charset="0"/>
                <a:ea typeface="+mn-ea"/>
                <a:cs typeface="Times New Roman" panose="02020603050405020304" pitchFamily="18" charset="0"/>
              </a:rPr>
              <a:t>и </a:t>
            </a:r>
            <a:r>
              <a:rPr lang="ru-RU" sz="2400" dirty="0">
                <a:solidFill>
                  <a:srgbClr val="FF0000"/>
                </a:solidFill>
                <a:latin typeface="Times New Roman" panose="02020603050405020304" pitchFamily="18" charset="0"/>
                <a:ea typeface="+mn-ea"/>
                <a:cs typeface="Times New Roman" panose="02020603050405020304" pitchFamily="18" charset="0"/>
              </a:rPr>
              <a:t>противоположны по знаку</a:t>
            </a:r>
            <a:r>
              <a:rPr lang="ru-RU" sz="2400" dirty="0" smtClean="0">
                <a:solidFill>
                  <a:prstClr val="black"/>
                </a:solidFill>
                <a:latin typeface="Times New Roman" panose="02020603050405020304" pitchFamily="18" charset="0"/>
                <a:ea typeface="+mn-ea"/>
                <a:cs typeface="Times New Roman" panose="02020603050405020304" pitchFamily="18" charset="0"/>
              </a:rPr>
              <a:t>.</a:t>
            </a:r>
            <a:endParaRPr lang="ru-RU" sz="2400" dirty="0"/>
          </a:p>
        </p:txBody>
      </p:sp>
      <p:sp>
        <p:nvSpPr>
          <p:cNvPr id="3" name="Подзаголовок 2"/>
          <p:cNvSpPr>
            <a:spLocks noGrp="1"/>
          </p:cNvSpPr>
          <p:nvPr>
            <p:ph type="subTitle" idx="1"/>
          </p:nvPr>
        </p:nvSpPr>
        <p:spPr>
          <a:xfrm>
            <a:off x="79131" y="2576146"/>
            <a:ext cx="11983915" cy="4176346"/>
          </a:xfrm>
          <a:solidFill>
            <a:schemeClr val="accent6">
              <a:lumMod val="20000"/>
              <a:lumOff val="80000"/>
            </a:schemeClr>
          </a:solidFill>
        </p:spPr>
        <p:txBody>
          <a:bodyPr/>
          <a:lstStyle/>
          <a:p>
            <a:endParaRPr lang="ru-RU" dirty="0"/>
          </a:p>
        </p:txBody>
      </p:sp>
      <p:pic>
        <p:nvPicPr>
          <p:cNvPr id="4" name="Рисунок 3" descr="http://900igr.net/up/datas/132041/014.jpg"/>
          <p:cNvPicPr/>
          <p:nvPr/>
        </p:nvPicPr>
        <p:blipFill rotWithShape="1">
          <a:blip r:embed="rId2"/>
          <a:srcRect l="16353" t="41907" r="15267" b="7373"/>
          <a:stretch/>
        </p:blipFill>
        <p:spPr bwMode="auto">
          <a:xfrm>
            <a:off x="149469" y="2655276"/>
            <a:ext cx="5921619" cy="2242039"/>
          </a:xfrm>
          <a:prstGeom prst="rect">
            <a:avLst/>
          </a:prstGeom>
          <a:noFill/>
          <a:ln w="9525">
            <a:solidFill>
              <a:srgbClr val="0066FF"/>
            </a:solidFill>
            <a:miter lim="800000"/>
            <a:headEnd/>
            <a:tailEnd/>
          </a:ln>
        </p:spPr>
      </p:pic>
      <p:pic>
        <p:nvPicPr>
          <p:cNvPr id="5" name="Рисунок 4" descr="http://900igr.net/datas/fizika/Peremennyj-tok-fizika/0010-010-CHto-takoe-kondensator.jpg"/>
          <p:cNvPicPr/>
          <p:nvPr/>
        </p:nvPicPr>
        <p:blipFill rotWithShape="1">
          <a:blip r:embed="rId3"/>
          <a:srcRect l="4809" t="48422" r="6534" b="9148"/>
          <a:stretch/>
        </p:blipFill>
        <p:spPr bwMode="auto">
          <a:xfrm>
            <a:off x="149469" y="4958862"/>
            <a:ext cx="5921619" cy="1732084"/>
          </a:xfrm>
          <a:prstGeom prst="rect">
            <a:avLst/>
          </a:prstGeom>
          <a:solidFill>
            <a:schemeClr val="accent2">
              <a:lumMod val="20000"/>
              <a:lumOff val="80000"/>
            </a:schemeClr>
          </a:solidFill>
          <a:ln w="9525">
            <a:solidFill>
              <a:srgbClr val="0066FF"/>
            </a:solidFill>
            <a:miter lim="800000"/>
            <a:headEnd/>
            <a:tailEnd/>
          </a:ln>
        </p:spPr>
      </p:pic>
      <p:pic>
        <p:nvPicPr>
          <p:cNvPr id="6" name="Рисунок 5" descr="http://romasha.net/wp-content/uploads/2017/06/43112.jpg"/>
          <p:cNvPicPr/>
          <p:nvPr/>
        </p:nvPicPr>
        <p:blipFill>
          <a:blip r:embed="rId4"/>
          <a:srcRect/>
          <a:stretch>
            <a:fillRect/>
          </a:stretch>
        </p:blipFill>
        <p:spPr bwMode="auto">
          <a:xfrm>
            <a:off x="6071088" y="2655276"/>
            <a:ext cx="5940425" cy="4035670"/>
          </a:xfrm>
          <a:prstGeom prst="rect">
            <a:avLst/>
          </a:prstGeom>
          <a:noFill/>
          <a:ln w="9525">
            <a:solidFill>
              <a:srgbClr val="0066FF"/>
            </a:solidFill>
            <a:miter lim="800000"/>
            <a:headEnd/>
            <a:tailEnd/>
          </a:ln>
        </p:spPr>
      </p:pic>
    </p:spTree>
    <p:extLst>
      <p:ext uri="{BB962C8B-B14F-4D97-AF65-F5344CB8AC3E}">
        <p14:creationId xmlns:p14="http://schemas.microsoft.com/office/powerpoint/2010/main" val="2044179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31" y="87924"/>
            <a:ext cx="12045461" cy="465992"/>
          </a:xfrm>
          <a:solidFill>
            <a:srgbClr val="002060"/>
          </a:solidFill>
        </p:spPr>
        <p:txBody>
          <a:bodyPr>
            <a:normAutofit fontScale="90000"/>
          </a:bodyPr>
          <a:lstStyle/>
          <a:p>
            <a:pPr lvl="0" algn="ctr">
              <a:spcBef>
                <a:spcPts val="1000"/>
              </a:spcBef>
            </a:pPr>
            <a:r>
              <a:rPr lang="ru-RU" sz="2400" dirty="0">
                <a:solidFill>
                  <a:srgbClr val="C00000"/>
                </a:solidFill>
                <a:latin typeface="Times New Roman" panose="02020603050405020304" pitchFamily="18" charset="0"/>
                <a:ea typeface="Times New Roman" panose="02020603050405020304" pitchFamily="18" charset="0"/>
                <a:cs typeface="+mn-cs"/>
              </a:rPr>
              <a:t> </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27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Активизация </a:t>
            </a:r>
            <a:r>
              <a:rPr lang="ru-RU"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опорных знаний студента</a:t>
            </a:r>
            <a:r>
              <a:rPr lang="ru-RU" sz="2400" dirty="0">
                <a:solidFill>
                  <a:prstClr val="black"/>
                </a:solidFill>
                <a:latin typeface="Calibri"/>
                <a:ea typeface="+mn-ea"/>
                <a:cs typeface="+mn-cs"/>
              </a:rPr>
              <a:t/>
            </a:r>
            <a:br>
              <a:rPr lang="ru-RU" sz="2400" dirty="0">
                <a:solidFill>
                  <a:prstClr val="black"/>
                </a:solidFill>
                <a:latin typeface="Calibri"/>
                <a:ea typeface="+mn-ea"/>
                <a:cs typeface="+mn-cs"/>
              </a:rPr>
            </a:br>
            <a:endParaRPr lang="ru-RU" dirty="0"/>
          </a:p>
        </p:txBody>
      </p:sp>
      <p:sp>
        <p:nvSpPr>
          <p:cNvPr id="3" name="Объект 2"/>
          <p:cNvSpPr>
            <a:spLocks noGrp="1"/>
          </p:cNvSpPr>
          <p:nvPr>
            <p:ph sz="half" idx="1"/>
          </p:nvPr>
        </p:nvSpPr>
        <p:spPr>
          <a:xfrm>
            <a:off x="79131" y="624254"/>
            <a:ext cx="5940669" cy="6128237"/>
          </a:xfrm>
          <a:solidFill>
            <a:schemeClr val="accent6">
              <a:lumMod val="20000"/>
              <a:lumOff val="80000"/>
            </a:schemeClr>
          </a:solidFill>
        </p:spPr>
        <p:txBody>
          <a:bodyPr>
            <a:normAutofit fontScale="62500" lnSpcReduction="20000"/>
          </a:bodyPr>
          <a:lstStyle/>
          <a:p>
            <a:pPr marL="342900" lvl="0" indent="-342900">
              <a:tabLst>
                <a:tab pos="457200" algn="l"/>
              </a:tabLst>
            </a:pPr>
            <a:endParaRPr lang="ru-RU" sz="2700" b="1" dirty="0" smtClean="0">
              <a:solidFill>
                <a:srgbClr val="000000"/>
              </a:solidFill>
              <a:latin typeface="Times New Roman" panose="02020603050405020304" pitchFamily="18" charset="0"/>
              <a:cs typeface="Times New Roman" panose="02020603050405020304" pitchFamily="18" charset="0"/>
            </a:endParaRPr>
          </a:p>
          <a:p>
            <a:pPr marL="342900" lvl="0" indent="-342900">
              <a:tabLst>
                <a:tab pos="457200" algn="l"/>
              </a:tabLst>
            </a:pPr>
            <a:r>
              <a:rPr lang="ru-RU" sz="2700" b="1" dirty="0" smtClean="0">
                <a:solidFill>
                  <a:srgbClr val="000000"/>
                </a:solidFill>
                <a:latin typeface="Times New Roman" panose="02020603050405020304" pitchFamily="18" charset="0"/>
                <a:cs typeface="Times New Roman" panose="02020603050405020304" pitchFamily="18" charset="0"/>
              </a:rPr>
              <a:t>С </a:t>
            </a:r>
            <a:r>
              <a:rPr lang="ru-RU" sz="2700" b="1" dirty="0">
                <a:solidFill>
                  <a:srgbClr val="000000"/>
                </a:solidFill>
                <a:latin typeface="Times New Roman" panose="02020603050405020304" pitchFamily="18" charset="0"/>
                <a:cs typeface="Times New Roman" panose="02020603050405020304" pitchFamily="18" charset="0"/>
              </a:rPr>
              <a:t>какой целью в радиоэлектронной аппаратуре применяют пайку?</a:t>
            </a:r>
            <a:r>
              <a:rPr lang="ru-RU" sz="5500" b="1" dirty="0">
                <a:solidFill>
                  <a:srgbClr val="000000"/>
                </a:solidFill>
                <a:latin typeface="Calibri" panose="020F0502020204030204" pitchFamily="34" charset="0"/>
              </a:rPr>
              <a:t> </a:t>
            </a:r>
            <a:endParaRPr lang="ru-RU" sz="5500" b="1" dirty="0" smtClean="0">
              <a:solidFill>
                <a:srgbClr val="000000"/>
              </a:solidFill>
              <a:latin typeface="Calibri" panose="020F0502020204030204" pitchFamily="34" charset="0"/>
            </a:endParaRPr>
          </a:p>
          <a:p>
            <a:pPr marL="0" lvl="0" indent="0">
              <a:buNone/>
              <a:tabLst>
                <a:tab pos="457200" algn="l"/>
              </a:tabLst>
            </a:pPr>
            <a:endParaRPr lang="ru-RU"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2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Специальные </a:t>
            </a:r>
            <a:r>
              <a:rPr lang="ru-RU"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сплавы, применяемые при пайке?</a:t>
            </a:r>
            <a:endParaRPr lang="ru-RU"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endParaRPr lang="ru-RU" sz="2700" dirty="0">
              <a:solidFill>
                <a:prstClr val="black"/>
              </a:solidFill>
            </a:endParaRPr>
          </a:p>
          <a:p>
            <a:endParaRPr lang="ru-RU" dirty="0"/>
          </a:p>
        </p:txBody>
      </p:sp>
      <p:sp>
        <p:nvSpPr>
          <p:cNvPr id="4" name="Объект 3"/>
          <p:cNvSpPr>
            <a:spLocks noGrp="1"/>
          </p:cNvSpPr>
          <p:nvPr>
            <p:ph sz="half" idx="2"/>
          </p:nvPr>
        </p:nvSpPr>
        <p:spPr>
          <a:xfrm>
            <a:off x="6172200" y="624254"/>
            <a:ext cx="5952392" cy="6128237"/>
          </a:xfrm>
          <a:solidFill>
            <a:schemeClr val="accent6">
              <a:lumMod val="20000"/>
              <a:lumOff val="80000"/>
            </a:schemeClr>
          </a:solidFill>
        </p:spPr>
        <p:txBody>
          <a:bodyPr>
            <a:normAutofit fontScale="62500" lnSpcReduction="20000"/>
          </a:bodyPr>
          <a:lstStyle/>
          <a:p>
            <a:pPr marL="342900" lvl="0" indent="-342900">
              <a:tabLst>
                <a:tab pos="457200" algn="l"/>
              </a:tabLst>
            </a:pPr>
            <a:r>
              <a:rPr lang="ru-RU" b="1" dirty="0">
                <a:solidFill>
                  <a:srgbClr val="000000"/>
                </a:solidFill>
                <a:latin typeface="Times New Roman" panose="02020603050405020304" pitchFamily="18" charset="0"/>
                <a:cs typeface="Times New Roman" panose="02020603050405020304" pitchFamily="18" charset="0"/>
              </a:rPr>
              <a:t>С какой целью в радиоэлектронной аппаратуре применяют пайку?</a:t>
            </a:r>
            <a:r>
              <a:rPr lang="ru-RU" sz="5400" b="1" dirty="0">
                <a:solidFill>
                  <a:srgbClr val="000000"/>
                </a:solidFill>
                <a:latin typeface="Calibri" panose="020F0502020204030204" pitchFamily="34" charset="0"/>
              </a:rPr>
              <a:t>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dirty="0">
                <a:solidFill>
                  <a:srgbClr val="000000"/>
                </a:solidFill>
                <a:latin typeface="Times New Roman" panose="02020603050405020304" pitchFamily="18" charset="0"/>
                <a:cs typeface="Times New Roman" panose="02020603050405020304" pitchFamily="18" charset="0"/>
              </a:rPr>
              <a:t>/Кроме подвижных контактов в радиоэлектронной аппаратуре широко используются и неподвижные контакты, основными из которых являются пайка, сварка и соединение </a:t>
            </a:r>
            <a:r>
              <a:rPr lang="ru-RU" dirty="0" err="1">
                <a:solidFill>
                  <a:srgbClr val="000000"/>
                </a:solidFill>
                <a:latin typeface="Times New Roman" panose="02020603050405020304" pitchFamily="18" charset="0"/>
                <a:cs typeface="Times New Roman" panose="02020603050405020304" pitchFamily="18" charset="0"/>
              </a:rPr>
              <a:t>контактолами</a:t>
            </a:r>
            <a:r>
              <a:rPr lang="ru-RU" dirty="0">
                <a:solidFill>
                  <a:srgbClr val="000000"/>
                </a:solidFill>
                <a:latin typeface="Times New Roman" panose="02020603050405020304" pitchFamily="18" charset="0"/>
                <a:cs typeface="Times New Roman" panose="02020603050405020304" pitchFamily="18" charset="0"/>
              </a:rPr>
              <a:t>. Пайку применяют не только для получения постоянного электрического контакта с малым переходным сопротивлением и хорошей механической прочностью, но и для получения вакуум-плотных швов/</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Специальные сплавы, применяемые при пайке?</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 Специальные сплавы, применяемые при пайке, называются припоями. Припой представляет собой сплав, с помощью которого происходит соединение металлических деталей за счет взаимодействия жидкого припоя с поверхностными слоями металлов. Припой имеет температуру плавления ниже, чем у соединяемых металлов, и обладает способностью их смачивать. Процесс пайки сопровождается нагреванием. В результате припой плавиться, растекается по поверхности соединяемых деталей, заполняя зазор между ними. После застывания образуется неразъемное соединение. В зависимости от температуры плавления припои подразделяются на мягкие и твердые./</a:t>
            </a:r>
          </a:p>
          <a:p>
            <a:endParaRPr lang="ru-RU" dirty="0"/>
          </a:p>
        </p:txBody>
      </p:sp>
    </p:spTree>
    <p:extLst>
      <p:ext uri="{BB962C8B-B14F-4D97-AF65-F5344CB8AC3E}">
        <p14:creationId xmlns:p14="http://schemas.microsoft.com/office/powerpoint/2010/main" val="35927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Принцип работы конденсатора</a:t>
            </a:r>
            <a:br>
              <a:rPr lang="ru-RU" dirty="0"/>
            </a:br>
            <a:endParaRPr lang="ru-RU" dirty="0"/>
          </a:p>
        </p:txBody>
      </p:sp>
      <p:sp>
        <p:nvSpPr>
          <p:cNvPr id="3" name="Объект 2"/>
          <p:cNvSpPr>
            <a:spLocks noGrp="1"/>
          </p:cNvSpPr>
          <p:nvPr>
            <p:ph idx="1"/>
          </p:nvPr>
        </p:nvSpPr>
        <p:spPr/>
        <p:txBody>
          <a:bodyPr>
            <a:normAutofit fontScale="92500" lnSpcReduction="10000"/>
          </a:bodyPr>
          <a:lstStyle/>
          <a:p>
            <a:pPr fontAlgn="base"/>
            <a:r>
              <a:rPr lang="ru-RU" b="1" dirty="0"/>
              <a:t>Заряд.</a:t>
            </a:r>
            <a:r>
              <a:rPr lang="ru-RU" dirty="0"/>
              <a:t> При подключении к источнику питания на обкладках скапливаются заряды. При зарядке на одной пластине скапливаются положительно заряженные частицы </a:t>
            </a:r>
            <a:r>
              <a:rPr lang="ru-RU" i="1" dirty="0"/>
              <a:t>(ионы)</a:t>
            </a:r>
            <a:r>
              <a:rPr lang="ru-RU" dirty="0"/>
              <a:t>, а на другой отрицательно заряженные частицы </a:t>
            </a:r>
            <a:r>
              <a:rPr lang="ru-RU" i="1" dirty="0"/>
              <a:t>(электроны)</a:t>
            </a:r>
            <a:r>
              <a:rPr lang="ru-RU" dirty="0"/>
              <a:t>. Диэлектрик служит препятствием, чтобы частицы не перескакивали на другую обкладку. При зарядке вместе с емкостью растет и напряжение на выводах и достигает максимума, равного напряжению источника питания.</a:t>
            </a:r>
          </a:p>
          <a:p>
            <a:pPr fontAlgn="base"/>
            <a:r>
              <a:rPr lang="ru-RU" b="1" dirty="0"/>
              <a:t>Разряд.</a:t>
            </a:r>
            <a:r>
              <a:rPr lang="ru-RU" dirty="0"/>
              <a:t> Если после зарядки конденсатора отключить питание и подключить нагрузку, конденсатор уже будет играть роль источника тока.  Электроны начнут двигаться в через нагрузку, которая при подключении образовывает замкнутую цепь, к ионам (по закону притяжения между разноименными разрядами).</a:t>
            </a:r>
          </a:p>
          <a:p>
            <a:endParaRPr lang="ru-RU" dirty="0"/>
          </a:p>
        </p:txBody>
      </p:sp>
    </p:spTree>
    <p:extLst>
      <p:ext uri="{BB962C8B-B14F-4D97-AF65-F5344CB8AC3E}">
        <p14:creationId xmlns:p14="http://schemas.microsoft.com/office/powerpoint/2010/main" val="401101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3512" y="476672"/>
            <a:ext cx="8229600" cy="4389120"/>
          </a:xfrm>
        </p:spPr>
        <p:txBody>
          <a:bodyPr/>
          <a:lstStyle/>
          <a:p>
            <a:r>
              <a:rPr lang="ru-RU" b="1" dirty="0"/>
              <a:t>Номинальная</a:t>
            </a:r>
            <a:r>
              <a:rPr lang="ru-RU" dirty="0"/>
              <a:t> </a:t>
            </a:r>
            <a:r>
              <a:rPr lang="ru-RU" b="1" dirty="0"/>
              <a:t>емкость — </a:t>
            </a:r>
            <a:r>
              <a:rPr lang="ru-RU" dirty="0"/>
              <a:t>это его основная характеристика, подразумевает объем электрических зарядов. Измеряется емкость в Фарадах </a:t>
            </a:r>
            <a:r>
              <a:rPr lang="ru-RU" i="1" dirty="0"/>
              <a:t>(сокращенно Ф)</a:t>
            </a:r>
            <a:r>
              <a:rPr lang="ru-RU" dirty="0"/>
              <a:t>, на практике часто встречаются мкФ (</a:t>
            </a:r>
            <a:r>
              <a:rPr lang="ru-RU" i="1" dirty="0"/>
              <a:t>1мкФ = 0,000001 Ф</a:t>
            </a:r>
            <a:r>
              <a:rPr lang="ru-RU" dirty="0"/>
              <a:t>), </a:t>
            </a:r>
            <a:r>
              <a:rPr lang="ru-RU" dirty="0" err="1"/>
              <a:t>нФ</a:t>
            </a:r>
            <a:r>
              <a:rPr lang="ru-RU" dirty="0"/>
              <a:t> (</a:t>
            </a:r>
            <a:r>
              <a:rPr lang="ru-RU" i="1" dirty="0"/>
              <a:t>1нФ = 0,000000001 Ф</a:t>
            </a:r>
            <a:r>
              <a:rPr lang="ru-RU" dirty="0"/>
              <a:t>), пФ </a:t>
            </a:r>
            <a:r>
              <a:rPr lang="ru-RU" i="1" dirty="0"/>
              <a:t>(1пФ = 0,000000000001 Ф)</a:t>
            </a:r>
            <a:r>
              <a:rPr lang="ru-RU" dirty="0"/>
              <a:t>, так как емкость в 1Ф очень велика. Но  есть такой компонент который может иметь емкость даже больше 1 Фарады его называют </a:t>
            </a:r>
            <a:r>
              <a:rPr lang="ru-RU" b="1" dirty="0" err="1"/>
              <a:t>ионистр</a:t>
            </a:r>
            <a:r>
              <a:rPr lang="ru-RU" b="1" dirty="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112" y="4365104"/>
            <a:ext cx="2109614" cy="2109614"/>
          </a:xfrm>
          <a:prstGeom prst="rect">
            <a:avLst/>
          </a:prstGeom>
        </p:spPr>
      </p:pic>
    </p:spTree>
    <p:extLst>
      <p:ext uri="{BB962C8B-B14F-4D97-AF65-F5344CB8AC3E}">
        <p14:creationId xmlns:p14="http://schemas.microsoft.com/office/powerpoint/2010/main" val="275429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3512" y="188640"/>
            <a:ext cx="8229600" cy="4389120"/>
          </a:xfrm>
        </p:spPr>
        <p:txBody>
          <a:bodyPr>
            <a:normAutofit lnSpcReduction="10000"/>
          </a:bodyPr>
          <a:lstStyle/>
          <a:p>
            <a:r>
              <a:rPr lang="ru-RU" b="1" dirty="0"/>
              <a:t>Номинальное напряжение —</a:t>
            </a:r>
            <a:r>
              <a:rPr lang="ru-RU" dirty="0"/>
              <a:t> это максимальное напряжение, при котором конденсатор может надежно и долго работать, измеряется конечно же в вольтах </a:t>
            </a:r>
            <a:r>
              <a:rPr lang="ru-RU" i="1" dirty="0"/>
              <a:t>(сокращенно В)</a:t>
            </a:r>
            <a:r>
              <a:rPr lang="ru-RU" dirty="0"/>
              <a:t>. При превышении напряжения конденсатор выйдет из строя. В случаях когда необходимо поменять конденсатор, а с нужной емкостью имеется, но он рассчитан на большее напряжение по сравнению с вышедшем из строя его можно спокойно ставить </a:t>
            </a:r>
            <a:r>
              <a:rPr lang="ru-RU" i="1" dirty="0"/>
              <a:t>(например «сгорел» конденсатор 450мкФ 10В, его можно заменить на 450мкФ 25В</a:t>
            </a:r>
            <a:r>
              <a:rPr lang="ru-RU" dirty="0"/>
              <a:t>). Главное чтобы он по габаритам поместился в вашу плату.</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013176"/>
            <a:ext cx="9144000" cy="1857139"/>
          </a:xfrm>
          <a:prstGeom prst="rect">
            <a:avLst/>
          </a:prstGeom>
        </p:spPr>
      </p:pic>
    </p:spTree>
    <p:extLst>
      <p:ext uri="{BB962C8B-B14F-4D97-AF65-F5344CB8AC3E}">
        <p14:creationId xmlns:p14="http://schemas.microsoft.com/office/powerpoint/2010/main" val="410116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7528" y="260648"/>
            <a:ext cx="8229600" cy="4389120"/>
          </a:xfrm>
        </p:spPr>
        <p:txBody>
          <a:bodyPr/>
          <a:lstStyle/>
          <a:p>
            <a:r>
              <a:rPr lang="ru-RU" dirty="0"/>
              <a:t>Допуск отклонения —  допустимое отклонение величины его реальной ёмкости от указанной на корпусе. Обозначается в процентах. Допуск у конденсаторов может достигать 20 – 30%. В устройствах, где требуется особая точность, применяются конденсаторы с малым допуском (1% и менее).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48" y="2996952"/>
            <a:ext cx="2857500" cy="2857500"/>
          </a:xfrm>
          <a:prstGeom prst="rect">
            <a:avLst/>
          </a:prstGeom>
        </p:spPr>
      </p:pic>
    </p:spTree>
    <p:extLst>
      <p:ext uri="{BB962C8B-B14F-4D97-AF65-F5344CB8AC3E}">
        <p14:creationId xmlns:p14="http://schemas.microsoft.com/office/powerpoint/2010/main" val="1294601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7528" y="260648"/>
            <a:ext cx="8229600" cy="4389120"/>
          </a:xfrm>
        </p:spPr>
        <p:txBody>
          <a:bodyPr/>
          <a:lstStyle/>
          <a:p>
            <a:r>
              <a:rPr lang="ru-RU" b="1" dirty="0"/>
              <a:t>Температурный коэффициент емкости — </a:t>
            </a:r>
            <a:r>
              <a:rPr lang="ru-RU" dirty="0"/>
              <a:t>встречается на электролитических конденсаторах. Емкость алюминиевого электролитического конденсатора зависит от температуры. С понижением температуры </a:t>
            </a:r>
            <a:r>
              <a:rPr lang="ru-RU" i="1" dirty="0"/>
              <a:t>(особенно ниже 0°C)</a:t>
            </a:r>
            <a:r>
              <a:rPr lang="ru-RU" dirty="0"/>
              <a:t> повышается вязкость электролита и его ESR </a:t>
            </a:r>
            <a:r>
              <a:rPr lang="ru-RU" i="1" dirty="0"/>
              <a:t>(удельное электрическое сопротивление)</a:t>
            </a:r>
            <a:r>
              <a:rPr lang="ru-RU" dirty="0"/>
              <a:t>, что ведет к уменьшению емкости конденсатора.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4198508"/>
            <a:ext cx="5715000" cy="2641476"/>
          </a:xfrm>
          <a:prstGeom prst="rect">
            <a:avLst/>
          </a:prstGeom>
        </p:spPr>
      </p:pic>
    </p:spTree>
    <p:extLst>
      <p:ext uri="{BB962C8B-B14F-4D97-AF65-F5344CB8AC3E}">
        <p14:creationId xmlns:p14="http://schemas.microsoft.com/office/powerpoint/2010/main" val="2564321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545" y="96716"/>
            <a:ext cx="12045461" cy="492370"/>
          </a:xfrm>
          <a:solidFill>
            <a:schemeClr val="accent6">
              <a:lumMod val="20000"/>
              <a:lumOff val="80000"/>
            </a:schemeClr>
          </a:solidFill>
        </p:spPr>
        <p:txBody>
          <a:bodyPr>
            <a:normAutofit/>
          </a:bodyPr>
          <a:lstStyle/>
          <a:p>
            <a:r>
              <a:rPr lang="ru-RU" sz="2400" dirty="0" smtClean="0">
                <a:latin typeface="Times New Roman" panose="02020603050405020304" pitchFamily="18" charset="0"/>
                <a:cs typeface="Times New Roman" panose="02020603050405020304" pitchFamily="18" charset="0"/>
              </a:rPr>
              <a:t>Взаимная емкость двух проводников. Конденсаторы</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1545" y="589086"/>
                <a:ext cx="12045461" cy="6119446"/>
              </a:xfrm>
              <a:solidFill>
                <a:schemeClr val="accent6">
                  <a:lumMod val="20000"/>
                  <a:lumOff val="80000"/>
                </a:schemeClr>
              </a:solidFill>
            </p:spPr>
            <p:txBody>
              <a:bodyPr>
                <a:normAutofit lnSpcReduction="10000"/>
              </a:bodyPr>
              <a:lstStyle/>
              <a:p>
                <a:pPr lvl="0" algn="l"/>
                <a:r>
                  <a:rPr lang="ru-RU" dirty="0" smtClean="0">
                    <a:latin typeface="Times New Roman" panose="02020603050405020304" pitchFamily="18" charset="0"/>
                    <a:cs typeface="Times New Roman" panose="02020603050405020304" pitchFamily="18" charset="0"/>
                  </a:rPr>
                  <a:t>Если двум </a:t>
                </a:r>
                <a:r>
                  <a:rPr lang="ru-RU" dirty="0" smtClean="0">
                    <a:solidFill>
                      <a:srgbClr val="FF0000"/>
                    </a:solidFill>
                    <a:latin typeface="Times New Roman" panose="02020603050405020304" pitchFamily="18" charset="0"/>
                    <a:cs typeface="Times New Roman" panose="02020603050405020304" pitchFamily="18" charset="0"/>
                  </a:rPr>
                  <a:t>изолированным </a:t>
                </a:r>
                <a:r>
                  <a:rPr lang="ru-RU" dirty="0" smtClean="0">
                    <a:latin typeface="Times New Roman" panose="02020603050405020304" pitchFamily="18" charset="0"/>
                    <a:cs typeface="Times New Roman" panose="02020603050405020304" pitchFamily="18" charset="0"/>
                  </a:rPr>
                  <a:t>друг от друга проводникам сообщить заряды </a:t>
                </a:r>
                <a:r>
                  <a:rPr lang="en-US" b="1" dirty="0" smtClean="0">
                    <a:solidFill>
                      <a:srgbClr val="7030A0"/>
                    </a:solidFill>
                    <a:latin typeface="Times New Roman" panose="02020603050405020304" pitchFamily="18" charset="0"/>
                    <a:cs typeface="Times New Roman" panose="02020603050405020304" pitchFamily="18" charset="0"/>
                  </a:rPr>
                  <a:t>q¹</a:t>
                </a:r>
                <a:r>
                  <a:rPr lang="ru-RU" dirty="0" smtClean="0">
                    <a:latin typeface="Times New Roman" panose="02020603050405020304" pitchFamily="18" charset="0"/>
                    <a:cs typeface="Times New Roman" panose="02020603050405020304" pitchFamily="18" charset="0"/>
                  </a:rPr>
                  <a:t> и </a:t>
                </a:r>
                <a:r>
                  <a:rPr lang="en-US" b="1" dirty="0" smtClean="0">
                    <a:solidFill>
                      <a:srgbClr val="7030A0"/>
                    </a:solidFill>
                    <a:latin typeface="Times New Roman" panose="02020603050405020304" pitchFamily="18" charset="0"/>
                    <a:cs typeface="Times New Roman" panose="02020603050405020304" pitchFamily="18" charset="0"/>
                  </a:rPr>
                  <a:t>q²</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то между ними </a:t>
                </a:r>
                <a:r>
                  <a:rPr lang="ru-RU" dirty="0" smtClean="0">
                    <a:solidFill>
                      <a:srgbClr val="FF0000"/>
                    </a:solidFill>
                    <a:latin typeface="Times New Roman" panose="02020603050405020304" pitchFamily="18" charset="0"/>
                    <a:cs typeface="Times New Roman" panose="02020603050405020304" pitchFamily="18" charset="0"/>
                  </a:rPr>
                  <a:t>возникает разность потенциалов </a:t>
                </a:r>
                <a14:m>
                  <m:oMath xmlns:m="http://schemas.openxmlformats.org/officeDocument/2006/math">
                    <m:r>
                      <a:rPr lang="ru-RU"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m:t>
                    </m:r>
                    <m:r>
                      <a:rPr lang="ru-RU"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𝜑</m:t>
                    </m:r>
                  </m:oMath>
                </a14:m>
                <a:r>
                  <a:rPr lang="ru-RU" dirty="0" smtClean="0">
                    <a:latin typeface="Times New Roman" panose="02020603050405020304" pitchFamily="18" charset="0"/>
                    <a:cs typeface="Times New Roman" panose="02020603050405020304" pitchFamily="18" charset="0"/>
                  </a:rPr>
                  <a:t>, зависящая от величин зарядов и геометрии проводников.</a:t>
                </a:r>
              </a:p>
              <a:p>
                <a:pPr algn="l"/>
                <a:r>
                  <a:rPr lang="ru-RU" dirty="0" smtClean="0">
                    <a:solidFill>
                      <a:srgbClr val="FF0000"/>
                    </a:solidFill>
                    <a:latin typeface="Times New Roman" panose="02020603050405020304" pitchFamily="18" charset="0"/>
                    <a:cs typeface="Times New Roman" panose="02020603050405020304" pitchFamily="18" charset="0"/>
                  </a:rPr>
                  <a:t>Разность потенциалов </a:t>
                </a:r>
                <a14:m>
                  <m:oMath xmlns:m="http://schemas.openxmlformats.org/officeDocument/2006/math">
                    <m:r>
                      <a:rPr lang="ru-RU"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m:t>
                    </m:r>
                    <m:r>
                      <a:rPr lang="ru-RU"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𝜑</m:t>
                    </m:r>
                  </m:oMath>
                </a14:m>
                <a:r>
                  <a:rPr lang="ru-RU" dirty="0" smtClean="0">
                    <a:latin typeface="Times New Roman" panose="02020603050405020304" pitchFamily="18" charset="0"/>
                    <a:cs typeface="Times New Roman" panose="02020603050405020304" pitchFamily="18" charset="0"/>
                  </a:rPr>
                  <a:t>между двумя точками </a:t>
                </a:r>
                <a:r>
                  <a:rPr lang="ru-RU" dirty="0" smtClean="0">
                    <a:solidFill>
                      <a:srgbClr val="FF0000"/>
                    </a:solidFill>
                    <a:latin typeface="Times New Roman" panose="02020603050405020304" pitchFamily="18" charset="0"/>
                    <a:cs typeface="Times New Roman" panose="02020603050405020304" pitchFamily="18" charset="0"/>
                  </a:rPr>
                  <a:t>в электрическом поле </a:t>
                </a:r>
                <a:r>
                  <a:rPr lang="ru-RU" dirty="0" smtClean="0">
                    <a:latin typeface="Times New Roman" panose="02020603050405020304" pitchFamily="18" charset="0"/>
                    <a:cs typeface="Times New Roman" panose="02020603050405020304" pitchFamily="18" charset="0"/>
                  </a:rPr>
                  <a:t>часто называют напряжением </a:t>
                </a:r>
                <a:r>
                  <a:rPr lang="en-US" b="1" dirty="0" smtClean="0">
                    <a:latin typeface="Times New Roman" panose="02020603050405020304" pitchFamily="18" charset="0"/>
                    <a:cs typeface="Times New Roman" panose="02020603050405020304" pitchFamily="18" charset="0"/>
                  </a:rPr>
                  <a:t>U</a:t>
                </a:r>
                <a:r>
                  <a:rPr lang="ru-RU" b="1" dirty="0" smtClean="0">
                    <a:latin typeface="Times New Roman" panose="02020603050405020304" pitchFamily="18" charset="0"/>
                    <a:cs typeface="Times New Roman" panose="02020603050405020304" pitchFamily="18" charset="0"/>
                  </a:rPr>
                  <a:t>.</a:t>
                </a:r>
              </a:p>
              <a:p>
                <a:pPr algn="l"/>
                <a:r>
                  <a:rPr lang="ru-RU" dirty="0" smtClean="0">
                    <a:latin typeface="Times New Roman" panose="02020603050405020304" pitchFamily="18" charset="0"/>
                    <a:cs typeface="Times New Roman" panose="02020603050405020304" pitchFamily="18" charset="0"/>
                  </a:rPr>
                  <a:t>Наибольший практический интерес представляет случай, когда заряды проводников одинаковы по модулю и противоположны по знаку:</a:t>
                </a:r>
                <a:r>
                  <a:rPr lang="en-US" b="1" dirty="0" smtClean="0">
                    <a:solidFill>
                      <a:srgbClr val="7030A0"/>
                    </a:solidFill>
                    <a:latin typeface="Times New Roman" panose="02020603050405020304" pitchFamily="18" charset="0"/>
                    <a:cs typeface="Times New Roman" panose="02020603050405020304" pitchFamily="18" charset="0"/>
                  </a:rPr>
                  <a:t>q¹</a:t>
                </a:r>
                <a:r>
                  <a:rPr lang="ru-RU" b="1" dirty="0" smtClean="0">
                    <a:solidFill>
                      <a:srgbClr val="7030A0"/>
                    </a:solidFill>
                    <a:latin typeface="Times New Roman" panose="02020603050405020304" pitchFamily="18" charset="0"/>
                    <a:cs typeface="Times New Roman" panose="02020603050405020304" pitchFamily="18" charset="0"/>
                  </a:rPr>
                  <a:t> = -</a:t>
                </a:r>
                <a:r>
                  <a:rPr lang="en-US" b="1" dirty="0" smtClean="0">
                    <a:solidFill>
                      <a:srgbClr val="7030A0"/>
                    </a:solidFill>
                    <a:latin typeface="Times New Roman" panose="02020603050405020304" pitchFamily="18" charset="0"/>
                    <a:cs typeface="Times New Roman" panose="02020603050405020304" pitchFamily="18" charset="0"/>
                  </a:rPr>
                  <a:t> q²</a:t>
                </a:r>
                <a:r>
                  <a:rPr lang="ru-RU" b="1" dirty="0" smtClean="0">
                    <a:solidFill>
                      <a:srgbClr val="7030A0"/>
                    </a:solidFill>
                    <a:latin typeface="Times New Roman" panose="02020603050405020304" pitchFamily="18" charset="0"/>
                    <a:cs typeface="Times New Roman" panose="02020603050405020304" pitchFamily="18" charset="0"/>
                  </a:rPr>
                  <a:t> = </a:t>
                </a:r>
                <a:r>
                  <a:rPr lang="en-US" b="1" dirty="0" smtClean="0">
                    <a:solidFill>
                      <a:srgbClr val="7030A0"/>
                    </a:solidFill>
                    <a:latin typeface="Times New Roman" panose="02020603050405020304" pitchFamily="18" charset="0"/>
                    <a:cs typeface="Times New Roman" panose="02020603050405020304" pitchFamily="18" charset="0"/>
                  </a:rPr>
                  <a:t>q</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этом случае можно ввести понятие электрической емкости.</a:t>
                </a:r>
              </a:p>
              <a:p>
                <a:pPr algn="l"/>
                <a:r>
                  <a:rPr lang="ru-RU" dirty="0" smtClean="0">
                    <a:solidFill>
                      <a:srgbClr val="FF0000"/>
                    </a:solidFill>
                    <a:latin typeface="Times New Roman" panose="02020603050405020304" pitchFamily="18" charset="0"/>
                    <a:cs typeface="Times New Roman" panose="02020603050405020304" pitchFamily="18" charset="0"/>
                  </a:rPr>
                  <a:t>Электроемкость системы из двух проводников </a:t>
                </a:r>
                <a:r>
                  <a:rPr lang="ru-RU" dirty="0" smtClean="0">
                    <a:latin typeface="Times New Roman" panose="02020603050405020304" pitchFamily="18" charset="0"/>
                    <a:cs typeface="Times New Roman" panose="02020603050405020304" pitchFamily="18" charset="0"/>
                  </a:rPr>
                  <a:t>(конденсатора)- физическая величина, определяемая как </a:t>
                </a:r>
                <a:r>
                  <a:rPr lang="ru-RU" dirty="0" smtClean="0">
                    <a:solidFill>
                      <a:srgbClr val="FF0000"/>
                    </a:solidFill>
                    <a:latin typeface="Times New Roman" panose="02020603050405020304" pitchFamily="18" charset="0"/>
                    <a:cs typeface="Times New Roman" panose="02020603050405020304" pitchFamily="18" charset="0"/>
                  </a:rPr>
                  <a:t>отношение</a:t>
                </a:r>
                <a:r>
                  <a:rPr lang="ru-RU" dirty="0" smtClean="0">
                    <a:latin typeface="Times New Roman" panose="02020603050405020304" pitchFamily="18" charset="0"/>
                    <a:cs typeface="Times New Roman" panose="02020603050405020304" pitchFamily="18" charset="0"/>
                  </a:rPr>
                  <a:t> заряда </a:t>
                </a:r>
                <a:r>
                  <a:rPr lang="en-US" dirty="0" smtClean="0">
                    <a:solidFill>
                      <a:srgbClr val="7030A0"/>
                    </a:solidFill>
                    <a:latin typeface="Times New Roman" panose="02020603050405020304" pitchFamily="18" charset="0"/>
                    <a:cs typeface="Times New Roman" panose="02020603050405020304" pitchFamily="18" charset="0"/>
                  </a:rPr>
                  <a:t>q</a:t>
                </a:r>
                <a:r>
                  <a:rPr lang="ru-RU" dirty="0" smtClean="0">
                    <a:latin typeface="Times New Roman" panose="02020603050405020304" pitchFamily="18" charset="0"/>
                    <a:cs typeface="Times New Roman" panose="02020603050405020304" pitchFamily="18" charset="0"/>
                  </a:rPr>
                  <a:t>одного из проводников </a:t>
                </a:r>
                <a:r>
                  <a:rPr lang="ru-RU" dirty="0" smtClean="0">
                    <a:solidFill>
                      <a:srgbClr val="FF0000"/>
                    </a:solidFill>
                    <a:latin typeface="Times New Roman" panose="02020603050405020304" pitchFamily="18" charset="0"/>
                    <a:cs typeface="Times New Roman" panose="02020603050405020304" pitchFamily="18" charset="0"/>
                  </a:rPr>
                  <a:t>к разности потенциалов</a:t>
                </a:r>
                <a14:m>
                  <m:oMath xmlns:m="http://schemas.openxmlformats.org/officeDocument/2006/math">
                    <m:r>
                      <a:rPr lang="ru-RU"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m:t>
                    </m:r>
                    <m:r>
                      <a:rPr lang="ru-RU" i="1"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𝜑</m:t>
                    </m:r>
                  </m:oMath>
                </a14:m>
                <a:endParaRPr lang="ru-RU" dirty="0" smtClean="0">
                  <a:solidFill>
                    <a:srgbClr val="FF0000"/>
                  </a:solidFill>
                  <a:latin typeface="Times New Roman" panose="02020603050405020304" pitchFamily="18" charset="0"/>
                  <a:cs typeface="Times New Roman" panose="02020603050405020304" pitchFamily="18" charset="0"/>
                </a:endParaRPr>
              </a:p>
              <a:p>
                <a:pPr algn="l"/>
                <a:r>
                  <a:rPr lang="ru-RU" dirty="0" smtClean="0">
                    <a:latin typeface="Times New Roman" panose="02020603050405020304" pitchFamily="18" charset="0"/>
                    <a:cs typeface="Times New Roman" panose="02020603050405020304" pitchFamily="18" charset="0"/>
                  </a:rPr>
                  <a:t>между ними </a:t>
                </a:r>
                <a14:m>
                  <m:oMath xmlns:m="http://schemas.openxmlformats.org/officeDocument/2006/math">
                    <m:r>
                      <a:rPr lang="ru-RU"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ru-RU"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b="1" i="1" smtClean="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b="1" dirty="0">
                            <a:solidFill>
                              <a:prstClr val="black"/>
                            </a:solidFill>
                            <a:latin typeface="Times New Roman" panose="02020603050405020304" pitchFamily="18" charset="0"/>
                            <a:cs typeface="Times New Roman" panose="02020603050405020304" pitchFamily="18" charset="0"/>
                          </a:rPr>
                          <m:t>q</m:t>
                        </m:r>
                      </m:num>
                      <m:den>
                        <m:r>
                          <a:rPr lang="ru-RU"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r>
                          <a:rPr lang="ru-RU"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𝟏</m:t>
                        </m:r>
                        <m:r>
                          <a:rPr lang="ru-RU"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ru-RU"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r>
                          <a:rPr lang="ru-RU"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𝟐</m:t>
                        </m:r>
                      </m:den>
                    </m:f>
                    <m:r>
                      <a:rPr lang="ru-RU"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1" i="1" smtClean="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b="1" dirty="0">
                            <a:solidFill>
                              <a:prstClr val="black"/>
                            </a:solidFill>
                            <a:latin typeface="Times New Roman" panose="02020603050405020304" pitchFamily="18" charset="0"/>
                            <a:cs typeface="Times New Roman" panose="02020603050405020304" pitchFamily="18" charset="0"/>
                          </a:rPr>
                          <m:t>q</m:t>
                        </m:r>
                      </m:num>
                      <m:den>
                        <m:r>
                          <a:rPr lang="ru-RU"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ru-RU"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den>
                    </m:f>
                    <m:r>
                      <a:rPr lang="ru-RU" b="1" i="1"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US" b="1" i="1" smtClean="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b="1" dirty="0">
                            <a:solidFill>
                              <a:prstClr val="black"/>
                            </a:solidFill>
                            <a:latin typeface="Times New Roman" panose="02020603050405020304" pitchFamily="18" charset="0"/>
                            <a:cs typeface="Times New Roman" panose="02020603050405020304" pitchFamily="18" charset="0"/>
                          </a:rPr>
                          <m:t>q</m:t>
                        </m:r>
                      </m:num>
                      <m:den>
                        <m:r>
                          <a:rPr lang="ru-RU"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en>
                    </m:f>
                  </m:oMath>
                </a14:m>
                <a:r>
                  <a:rPr lang="ru-RU" dirty="0" smtClean="0">
                    <a:solidFill>
                      <a:srgbClr val="FF0000"/>
                    </a:solidFill>
                    <a:latin typeface="Times New Roman" panose="02020603050405020304" pitchFamily="18" charset="0"/>
                    <a:cs typeface="Times New Roman" panose="02020603050405020304" pitchFamily="18" charset="0"/>
                  </a:rPr>
                  <a:t> Электроемкость конденсатора.</a:t>
                </a:r>
              </a:p>
              <a:p>
                <a:pPr algn="l"/>
                <a:r>
                  <a:rPr lang="ru-RU" dirty="0" smtClean="0">
                    <a:latin typeface="Times New Roman" panose="02020603050405020304" pitchFamily="18" charset="0"/>
                    <a:cs typeface="Times New Roman" panose="02020603050405020304" pitchFamily="18" charset="0"/>
                  </a:rPr>
                  <a:t>Емкость конденсатора зависит от его конструкции.</a:t>
                </a:r>
              </a:p>
              <a:p>
                <a:pPr algn="l"/>
                <a:r>
                  <a:rPr lang="ru-RU" dirty="0" smtClean="0">
                    <a:latin typeface="Times New Roman" panose="02020603050405020304" pitchFamily="18" charset="0"/>
                    <a:cs typeface="Times New Roman" panose="02020603050405020304" pitchFamily="18" charset="0"/>
                  </a:rPr>
                  <a:t>Наиболее распространенные конденсаторы:</a:t>
                </a:r>
              </a:p>
              <a:p>
                <a:pPr marL="457200" indent="-457200" algn="l">
                  <a:buAutoNum type="arabicPeriod"/>
                </a:pPr>
                <a:r>
                  <a:rPr lang="ru-RU" dirty="0" smtClean="0">
                    <a:latin typeface="Times New Roman" panose="02020603050405020304" pitchFamily="18" charset="0"/>
                    <a:cs typeface="Times New Roman" panose="02020603050405020304" pitchFamily="18" charset="0"/>
                  </a:rPr>
                  <a:t>Плоский</a:t>
                </a:r>
              </a:p>
              <a:p>
                <a:pPr marL="457200" indent="-457200" algn="l">
                  <a:buAutoNum type="arabicPeriod"/>
                </a:pPr>
                <a:r>
                  <a:rPr lang="ru-RU" dirty="0" smtClean="0">
                    <a:latin typeface="Times New Roman" panose="02020603050405020304" pitchFamily="18" charset="0"/>
                    <a:cs typeface="Times New Roman" panose="02020603050405020304" pitchFamily="18" charset="0"/>
                  </a:rPr>
                  <a:t>Цилиндрический</a:t>
                </a:r>
              </a:p>
              <a:p>
                <a:pPr marL="457200" indent="-457200" algn="l">
                  <a:buAutoNum type="arabicPeriod"/>
                </a:pPr>
                <a:r>
                  <a:rPr lang="ru-RU" dirty="0" smtClean="0">
                    <a:latin typeface="Times New Roman" panose="02020603050405020304" pitchFamily="18" charset="0"/>
                    <a:cs typeface="Times New Roman" panose="02020603050405020304" pitchFamily="18" charset="0"/>
                  </a:rPr>
                  <a:t>Сферический</a:t>
                </a:r>
              </a:p>
              <a:p>
                <a:pPr algn="l"/>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1545" y="589086"/>
                <a:ext cx="12045461" cy="6119446"/>
              </a:xfrm>
              <a:blipFill rotWithShape="0">
                <a:blip r:embed="rId2"/>
                <a:stretch>
                  <a:fillRect l="-759" t="-1994" b="-1795"/>
                </a:stretch>
              </a:blipFill>
            </p:spPr>
            <p:txBody>
              <a:bodyPr/>
              <a:lstStyle/>
              <a:p>
                <a:r>
                  <a:rPr lang="ru-RU">
                    <a:noFill/>
                  </a:rPr>
                  <a:t> </a:t>
                </a:r>
              </a:p>
            </p:txBody>
          </p:sp>
        </mc:Fallback>
      </mc:AlternateContent>
      <p:pic>
        <p:nvPicPr>
          <p:cNvPr id="6" name="Рисунок 5"/>
          <p:cNvPicPr>
            <a:picLocks noChangeAspect="1"/>
          </p:cNvPicPr>
          <p:nvPr/>
        </p:nvPicPr>
        <p:blipFill>
          <a:blip r:embed="rId3"/>
          <a:stretch>
            <a:fillRect/>
          </a:stretch>
        </p:blipFill>
        <p:spPr>
          <a:xfrm>
            <a:off x="3430857" y="5345722"/>
            <a:ext cx="3376247" cy="1272877"/>
          </a:xfrm>
          <a:prstGeom prst="rect">
            <a:avLst/>
          </a:prstGeom>
        </p:spPr>
      </p:pic>
      <p:pic>
        <p:nvPicPr>
          <p:cNvPr id="7" name="Рисунок 6"/>
          <p:cNvPicPr>
            <a:picLocks noChangeAspect="1"/>
          </p:cNvPicPr>
          <p:nvPr/>
        </p:nvPicPr>
        <p:blipFill rotWithShape="1">
          <a:blip r:embed="rId4"/>
          <a:srcRect l="17640" t="14001" r="19178" b="13999"/>
          <a:stretch/>
        </p:blipFill>
        <p:spPr>
          <a:xfrm>
            <a:off x="7011083" y="4554415"/>
            <a:ext cx="2634079" cy="2064185"/>
          </a:xfrm>
          <a:prstGeom prst="rect">
            <a:avLst/>
          </a:prstGeom>
        </p:spPr>
      </p:pic>
      <p:pic>
        <p:nvPicPr>
          <p:cNvPr id="8" name="Рисунок 7"/>
          <p:cNvPicPr>
            <a:picLocks noChangeAspect="1"/>
          </p:cNvPicPr>
          <p:nvPr/>
        </p:nvPicPr>
        <p:blipFill>
          <a:blip r:embed="rId5"/>
          <a:stretch>
            <a:fillRect/>
          </a:stretch>
        </p:blipFill>
        <p:spPr>
          <a:xfrm>
            <a:off x="9849141" y="4554415"/>
            <a:ext cx="2173557" cy="2064185"/>
          </a:xfrm>
          <a:prstGeom prst="rect">
            <a:avLst/>
          </a:prstGeom>
        </p:spPr>
      </p:pic>
    </p:spTree>
    <p:extLst>
      <p:ext uri="{BB962C8B-B14F-4D97-AF65-F5344CB8AC3E}">
        <p14:creationId xmlns:p14="http://schemas.microsoft.com/office/powerpoint/2010/main" val="540922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338" y="35170"/>
            <a:ext cx="12054254" cy="457200"/>
          </a:xfrm>
          <a:solidFill>
            <a:schemeClr val="accent2">
              <a:lumMod val="50000"/>
            </a:schemeClr>
          </a:solidFill>
        </p:spPr>
        <p:txBody>
          <a:bodyPr>
            <a:normAutofit/>
          </a:bodyPr>
          <a:lstStyle/>
          <a:p>
            <a:r>
              <a:rPr lang="ru-RU" sz="2400" dirty="0" smtClean="0">
                <a:solidFill>
                  <a:schemeClr val="bg1"/>
                </a:solidFill>
                <a:latin typeface="Times New Roman" panose="02020603050405020304" pitchFamily="18" charset="0"/>
                <a:cs typeface="Times New Roman" panose="02020603050405020304" pitchFamily="18" charset="0"/>
              </a:rPr>
              <a:t>Применение конденсаторов</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70338" y="597877"/>
            <a:ext cx="12054254" cy="6172199"/>
          </a:xfrm>
          <a:solidFill>
            <a:schemeClr val="accent6">
              <a:lumMod val="20000"/>
              <a:lumOff val="80000"/>
            </a:schemeClr>
          </a:solidFill>
        </p:spPr>
        <p:txBody>
          <a:bodyPr/>
          <a:lstStyle/>
          <a:p>
            <a:pPr marL="457200" indent="-457200" algn="l">
              <a:buAutoNum type="arabicPeriod"/>
            </a:pPr>
            <a:r>
              <a:rPr lang="ru-RU" dirty="0" smtClean="0">
                <a:latin typeface="Times New Roman" panose="02020603050405020304" pitchFamily="18" charset="0"/>
                <a:cs typeface="Times New Roman" panose="02020603050405020304" pitchFamily="18" charset="0"/>
              </a:rPr>
              <a:t>В радиотехнике: колебательный контур, выпрямитель; </a:t>
            </a:r>
          </a:p>
          <a:p>
            <a:pPr marL="457200" indent="-457200" algn="l">
              <a:buAutoNum type="arabicPeriod"/>
            </a:pPr>
            <a:r>
              <a:rPr lang="ru-RU" dirty="0" smtClean="0">
                <a:latin typeface="Times New Roman" panose="02020603050405020304" pitchFamily="18" charset="0"/>
                <a:cs typeface="Times New Roman" panose="02020603050405020304" pitchFamily="18" charset="0"/>
              </a:rPr>
              <a:t>Фотовспышка</a:t>
            </a:r>
          </a:p>
          <a:p>
            <a:pPr marL="457200" indent="-457200" algn="l">
              <a:buAutoNum type="arabicPeriod"/>
            </a:pPr>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 автоматизации производственных процессов, в вычислительной технике</a:t>
            </a:r>
          </a:p>
          <a:p>
            <a:pPr marL="457200" indent="-457200" algn="l">
              <a:buAutoNum type="arabicPeriod"/>
            </a:pPr>
            <a:r>
              <a:rPr lang="ru-RU" dirty="0" smtClean="0">
                <a:latin typeface="Times New Roman" panose="02020603050405020304" pitchFamily="18" charset="0"/>
                <a:cs typeface="Times New Roman" panose="02020603050405020304" pitchFamily="18" charset="0"/>
              </a:rPr>
              <a:t>В технических средствах систем безопасности </a:t>
            </a:r>
          </a:p>
          <a:p>
            <a:pPr marL="342900" indent="-342900" algn="l">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Используется свойство накапливать и сохранять заряд</a:t>
            </a:r>
            <a:endParaRPr lang="ru-RU" i="1" dirty="0">
              <a:latin typeface="Times New Roman" panose="02020603050405020304" pitchFamily="18" charset="0"/>
              <a:cs typeface="Times New Roman" panose="02020603050405020304" pitchFamily="18" charset="0"/>
            </a:endParaRPr>
          </a:p>
        </p:txBody>
      </p:sp>
      <p:pic>
        <p:nvPicPr>
          <p:cNvPr id="4" name="Рисунок 3" descr="http://mypresentation.ru/documents/630c229a3caf3fe432e69f3912c9bb16/img15.jpg"/>
          <p:cNvPicPr/>
          <p:nvPr/>
        </p:nvPicPr>
        <p:blipFill rotWithShape="1">
          <a:blip r:embed="rId2"/>
          <a:srcRect l="62384" t="62876" r="12899" b="4740"/>
          <a:stretch/>
        </p:blipFill>
        <p:spPr bwMode="auto">
          <a:xfrm>
            <a:off x="9900138" y="5073162"/>
            <a:ext cx="2118516" cy="1626576"/>
          </a:xfrm>
          <a:prstGeom prst="rect">
            <a:avLst/>
          </a:prstGeom>
          <a:noFill/>
          <a:ln w="9525">
            <a:noFill/>
            <a:miter lim="800000"/>
            <a:headEnd/>
            <a:tailEnd/>
          </a:ln>
        </p:spPr>
      </p:pic>
      <p:pic>
        <p:nvPicPr>
          <p:cNvPr id="5" name="Рисунок 4"/>
          <p:cNvPicPr>
            <a:picLocks noChangeAspect="1"/>
          </p:cNvPicPr>
          <p:nvPr/>
        </p:nvPicPr>
        <p:blipFill>
          <a:blip r:embed="rId3"/>
          <a:stretch>
            <a:fillRect/>
          </a:stretch>
        </p:blipFill>
        <p:spPr>
          <a:xfrm>
            <a:off x="7904073" y="2813536"/>
            <a:ext cx="2505589" cy="2189287"/>
          </a:xfrm>
          <a:prstGeom prst="rect">
            <a:avLst/>
          </a:prstGeom>
        </p:spPr>
      </p:pic>
      <p:pic>
        <p:nvPicPr>
          <p:cNvPr id="6" name="Рисунок 5"/>
          <p:cNvPicPr>
            <a:picLocks noChangeAspect="1"/>
          </p:cNvPicPr>
          <p:nvPr/>
        </p:nvPicPr>
        <p:blipFill>
          <a:blip r:embed="rId4"/>
          <a:stretch>
            <a:fillRect/>
          </a:stretch>
        </p:blipFill>
        <p:spPr>
          <a:xfrm>
            <a:off x="10515600" y="1907931"/>
            <a:ext cx="1503054" cy="3094892"/>
          </a:xfrm>
          <a:prstGeom prst="rect">
            <a:avLst/>
          </a:prstGeom>
        </p:spPr>
      </p:pic>
      <p:pic>
        <p:nvPicPr>
          <p:cNvPr id="7" name="Рисунок 6"/>
          <p:cNvPicPr>
            <a:picLocks noChangeAspect="1"/>
          </p:cNvPicPr>
          <p:nvPr/>
        </p:nvPicPr>
        <p:blipFill>
          <a:blip r:embed="rId5"/>
          <a:stretch>
            <a:fillRect/>
          </a:stretch>
        </p:blipFill>
        <p:spPr>
          <a:xfrm>
            <a:off x="7904073" y="5073162"/>
            <a:ext cx="1890127" cy="1626576"/>
          </a:xfrm>
          <a:prstGeom prst="rect">
            <a:avLst/>
          </a:prstGeom>
        </p:spPr>
      </p:pic>
      <p:pic>
        <p:nvPicPr>
          <p:cNvPr id="9" name="Рисунок 8"/>
          <p:cNvPicPr>
            <a:picLocks noChangeAspect="1"/>
          </p:cNvPicPr>
          <p:nvPr/>
        </p:nvPicPr>
        <p:blipFill>
          <a:blip r:embed="rId6"/>
          <a:stretch>
            <a:fillRect/>
          </a:stretch>
        </p:blipFill>
        <p:spPr>
          <a:xfrm>
            <a:off x="140677" y="2813536"/>
            <a:ext cx="7657458" cy="3886201"/>
          </a:xfrm>
          <a:prstGeom prst="rect">
            <a:avLst/>
          </a:prstGeom>
        </p:spPr>
      </p:pic>
    </p:spTree>
    <p:extLst>
      <p:ext uri="{BB962C8B-B14F-4D97-AF65-F5344CB8AC3E}">
        <p14:creationId xmlns:p14="http://schemas.microsoft.com/office/powerpoint/2010/main" val="1081462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546" y="70339"/>
            <a:ext cx="12054254" cy="448407"/>
          </a:xfrm>
          <a:solidFill>
            <a:schemeClr val="accent6">
              <a:lumMod val="20000"/>
              <a:lumOff val="80000"/>
            </a:schemeClr>
          </a:solidFill>
        </p:spPr>
        <p:txBody>
          <a:bodyPr>
            <a:normAutofit/>
          </a:bodyPr>
          <a:lstStyle/>
          <a:p>
            <a:r>
              <a:rPr lang="ru-RU" sz="2000" b="1" dirty="0">
                <a:solidFill>
                  <a:srgbClr val="000000"/>
                </a:solidFill>
                <a:latin typeface="Times New Roman" panose="02020603050405020304" pitchFamily="18" charset="0"/>
                <a:ea typeface="Calibri" panose="020F0502020204030204" pitchFamily="34" charset="0"/>
                <a:cs typeface="+mn-cs"/>
              </a:rPr>
              <a:t>Трансформаторы.</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546" y="650631"/>
            <a:ext cx="12054254" cy="6119445"/>
          </a:xfrm>
          <a:solidFill>
            <a:schemeClr val="accent6">
              <a:lumMod val="20000"/>
              <a:lumOff val="80000"/>
            </a:schemeClr>
          </a:solidFill>
        </p:spPr>
        <p:txBody>
          <a:bodyPr>
            <a:normAutofit/>
          </a:bodyPr>
          <a:lstStyle/>
          <a:p>
            <a:pPr indent="360363" algn="l"/>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r>
              <a:rPr lang="ru-RU" dirty="0" smtClean="0">
                <a:solidFill>
                  <a:srgbClr val="000000"/>
                </a:solidFill>
                <a:latin typeface="Times New Roman" panose="02020603050405020304" pitchFamily="18" charset="0"/>
                <a:ea typeface="Calibri" panose="020F0502020204030204" pitchFamily="34" charset="0"/>
              </a:rPr>
              <a:t>   </a:t>
            </a:r>
            <a:r>
              <a:rPr lang="ru-RU" dirty="0" smtClean="0">
                <a:solidFill>
                  <a:srgbClr val="C00000"/>
                </a:solidFill>
                <a:latin typeface="Times New Roman" panose="02020603050405020304" pitchFamily="18" charset="0"/>
                <a:ea typeface="Calibri" panose="020F0502020204030204" pitchFamily="34" charset="0"/>
              </a:rPr>
              <a:t> </a:t>
            </a:r>
            <a:r>
              <a:rPr lang="ru-RU" b="1" i="1" dirty="0" smtClean="0">
                <a:solidFill>
                  <a:srgbClr val="C00000"/>
                </a:solidFill>
                <a:latin typeface="Times New Roman" panose="02020603050405020304" pitchFamily="18" charset="0"/>
                <a:ea typeface="Calibri" panose="020F0502020204030204" pitchFamily="34" charset="0"/>
              </a:rPr>
              <a:t>Трансформатором </a:t>
            </a:r>
            <a:r>
              <a:rPr lang="ru-RU" b="1" i="1" dirty="0">
                <a:solidFill>
                  <a:srgbClr val="000000"/>
                </a:solidFill>
                <a:latin typeface="Times New Roman" panose="02020603050405020304" pitchFamily="18" charset="0"/>
                <a:ea typeface="Calibri" panose="020F0502020204030204" pitchFamily="34" charset="0"/>
              </a:rPr>
              <a:t>(от лат. </a:t>
            </a:r>
            <a:r>
              <a:rPr lang="ru-RU" b="1" i="1" dirty="0" err="1">
                <a:solidFill>
                  <a:srgbClr val="000000"/>
                </a:solidFill>
                <a:latin typeface="Times New Roman" panose="02020603050405020304" pitchFamily="18" charset="0"/>
                <a:ea typeface="Calibri" panose="020F0502020204030204" pitchFamily="34" charset="0"/>
              </a:rPr>
              <a:t>transformo</a:t>
            </a:r>
            <a:r>
              <a:rPr lang="ru-RU" b="1" i="1" dirty="0">
                <a:solidFill>
                  <a:srgbClr val="000000"/>
                </a:solidFill>
                <a:latin typeface="Times New Roman" panose="02020603050405020304" pitchFamily="18" charset="0"/>
                <a:ea typeface="Calibri" panose="020F0502020204030204" pitchFamily="34" charset="0"/>
              </a:rPr>
              <a:t> — преобразовывать) </a:t>
            </a:r>
            <a:r>
              <a:rPr lang="ru-RU" b="1" i="1" dirty="0" smtClean="0">
                <a:solidFill>
                  <a:srgbClr val="000000"/>
                </a:solidFill>
                <a:latin typeface="Times New Roman" panose="02020603050405020304" pitchFamily="18" charset="0"/>
                <a:ea typeface="Calibri" panose="020F0502020204030204" pitchFamily="34" charset="0"/>
              </a:rPr>
              <a:t>называют электротехническое устройство, служащее для преобразования переменного тока одного напряжения в переменный ток другого напряжения той же частоты</a:t>
            </a:r>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r>
              <a:rPr lang="ru-RU" dirty="0" smtClean="0">
                <a:solidFill>
                  <a:srgbClr val="000000"/>
                </a:solidFill>
                <a:latin typeface="Times New Roman" panose="02020603050405020304" pitchFamily="18" charset="0"/>
                <a:ea typeface="Calibri" panose="020F0502020204030204" pitchFamily="34" charset="0"/>
              </a:rPr>
              <a:t>    Трансформатор </a:t>
            </a:r>
            <a:r>
              <a:rPr lang="ru-RU" dirty="0">
                <a:solidFill>
                  <a:srgbClr val="000000"/>
                </a:solidFill>
                <a:latin typeface="Times New Roman" panose="02020603050405020304" pitchFamily="18" charset="0"/>
                <a:ea typeface="Calibri" panose="020F0502020204030204" pitchFamily="34" charset="0"/>
              </a:rPr>
              <a:t>осуществляет преобразование переменного напряжения и/или гальваническую развязку в самых различных областях применения — электроэнергетике, электронике и радиотехнике.</a:t>
            </a:r>
            <a:br>
              <a:rPr lang="ru-RU" dirty="0">
                <a:solidFill>
                  <a:srgbClr val="000000"/>
                </a:solidFill>
                <a:latin typeface="Times New Roman" panose="02020603050405020304" pitchFamily="18" charset="0"/>
                <a:ea typeface="Calibri" panose="020F0502020204030204" pitchFamily="34" charset="0"/>
              </a:rPr>
            </a:br>
            <a:r>
              <a:rPr lang="ru-RU" dirty="0" smtClean="0">
                <a:solidFill>
                  <a:srgbClr val="000000"/>
                </a:solidFill>
                <a:latin typeface="Times New Roman" panose="02020603050405020304" pitchFamily="18" charset="0"/>
                <a:ea typeface="Calibri" panose="020F0502020204030204" pitchFamily="34" charset="0"/>
              </a:rPr>
              <a:t>    </a:t>
            </a:r>
            <a:r>
              <a:rPr lang="ru-RU" dirty="0">
                <a:solidFill>
                  <a:srgbClr val="000000"/>
                </a:solidFill>
                <a:latin typeface="Times New Roman" panose="02020603050405020304" pitchFamily="18" charset="0"/>
                <a:ea typeface="Calibri" panose="020F0502020204030204" pitchFamily="34" charset="0"/>
              </a:rPr>
              <a:t/>
            </a:r>
            <a:br>
              <a:rPr lang="ru-RU" dirty="0">
                <a:solidFill>
                  <a:srgbClr val="000000"/>
                </a:solidFill>
                <a:latin typeface="Times New Roman" panose="02020603050405020304" pitchFamily="18" charset="0"/>
                <a:ea typeface="Calibri" panose="020F0502020204030204" pitchFamily="34" charset="0"/>
              </a:rPr>
            </a:br>
            <a:endParaRPr lang="ru-RU" dirty="0"/>
          </a:p>
        </p:txBody>
      </p:sp>
      <p:pic>
        <p:nvPicPr>
          <p:cNvPr id="5" name="Picture 2" descr="https://upload.wikimedia.org/wikipedia/commons/9/94/WeldingTransformer-1.6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85" t="10119" r="20741" b="13649"/>
          <a:stretch/>
        </p:blipFill>
        <p:spPr bwMode="auto">
          <a:xfrm>
            <a:off x="175845" y="2998176"/>
            <a:ext cx="3481754" cy="373233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3"/>
          <a:srcRect l="11368" t="21226" r="12607" b="25088"/>
          <a:stretch/>
        </p:blipFill>
        <p:spPr>
          <a:xfrm>
            <a:off x="7702061" y="2998176"/>
            <a:ext cx="4413739" cy="3732335"/>
          </a:xfrm>
          <a:prstGeom prst="rect">
            <a:avLst/>
          </a:prstGeom>
        </p:spPr>
      </p:pic>
      <p:pic>
        <p:nvPicPr>
          <p:cNvPr id="7" name="Рисунок 6"/>
          <p:cNvPicPr>
            <a:picLocks noChangeAspect="1"/>
          </p:cNvPicPr>
          <p:nvPr/>
        </p:nvPicPr>
        <p:blipFill rotWithShape="1">
          <a:blip r:embed="rId4"/>
          <a:srcRect l="17068" t="2838" r="15721" b="15528"/>
          <a:stretch/>
        </p:blipFill>
        <p:spPr>
          <a:xfrm>
            <a:off x="3789483" y="2998176"/>
            <a:ext cx="3780694" cy="3771900"/>
          </a:xfrm>
          <a:prstGeom prst="rect">
            <a:avLst/>
          </a:prstGeom>
        </p:spPr>
      </p:pic>
    </p:spTree>
    <p:extLst>
      <p:ext uri="{BB962C8B-B14F-4D97-AF65-F5344CB8AC3E}">
        <p14:creationId xmlns:p14="http://schemas.microsoft.com/office/powerpoint/2010/main" val="551219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31" y="87923"/>
            <a:ext cx="12027877" cy="2013439"/>
          </a:xfrm>
          <a:solidFill>
            <a:schemeClr val="accent6">
              <a:lumMod val="20000"/>
              <a:lumOff val="80000"/>
            </a:schemeClr>
          </a:solidFill>
        </p:spPr>
        <p:txBody>
          <a:bodyPr>
            <a:normAutofit fontScale="90000"/>
          </a:bodyPr>
          <a:lstStyle/>
          <a:p>
            <a:r>
              <a:rPr lang="ru-RU" sz="2200" b="1" dirty="0" smtClean="0">
                <a:solidFill>
                  <a:srgbClr val="000000"/>
                </a:solidFill>
                <a:latin typeface="Times New Roman" panose="02020603050405020304" pitchFamily="18" charset="0"/>
                <a:ea typeface="Calibri" panose="020F0502020204030204" pitchFamily="34" charset="0"/>
              </a:rPr>
              <a:t/>
            </a:r>
            <a:br>
              <a:rPr lang="ru-RU" sz="2200" b="1" dirty="0" smtClean="0">
                <a:solidFill>
                  <a:srgbClr val="000000"/>
                </a:solidFill>
                <a:latin typeface="Times New Roman" panose="02020603050405020304" pitchFamily="18" charset="0"/>
                <a:ea typeface="Calibri" panose="020F0502020204030204" pitchFamily="34" charset="0"/>
              </a:rPr>
            </a:br>
            <a:r>
              <a:rPr lang="ru-RU" sz="2200" b="1" dirty="0">
                <a:solidFill>
                  <a:srgbClr val="000000"/>
                </a:solidFill>
                <a:latin typeface="Times New Roman" panose="02020603050405020304" pitchFamily="18" charset="0"/>
                <a:ea typeface="Calibri" panose="020F0502020204030204" pitchFamily="34" charset="0"/>
              </a:rPr>
              <a:t> </a:t>
            </a:r>
            <a:r>
              <a:rPr lang="ru-RU" sz="2200" b="1" dirty="0" smtClean="0">
                <a:solidFill>
                  <a:srgbClr val="000000"/>
                </a:solidFill>
                <a:latin typeface="Times New Roman" panose="02020603050405020304" pitchFamily="18" charset="0"/>
                <a:ea typeface="Calibri" panose="020F0502020204030204" pitchFamily="34" charset="0"/>
              </a:rPr>
              <a:t>                                                                    Устройство </a:t>
            </a:r>
            <a:r>
              <a:rPr lang="ru-RU" sz="2200" b="1" dirty="0">
                <a:solidFill>
                  <a:srgbClr val="000000"/>
                </a:solidFill>
                <a:latin typeface="Times New Roman" panose="02020603050405020304" pitchFamily="18" charset="0"/>
                <a:ea typeface="Calibri" panose="020F0502020204030204" pitchFamily="34" charset="0"/>
              </a:rPr>
              <a:t>трансформатора</a:t>
            </a:r>
            <a:r>
              <a:rPr lang="ru-RU" sz="2200" dirty="0">
                <a:solidFill>
                  <a:srgbClr val="000000"/>
                </a:solidFill>
                <a:latin typeface="Times New Roman" panose="02020603050405020304" pitchFamily="18" charset="0"/>
                <a:ea typeface="Calibri" panose="020F0502020204030204" pitchFamily="34" charset="0"/>
              </a:rPr>
              <a:t/>
            </a:r>
            <a:br>
              <a:rPr lang="ru-RU" sz="2200" dirty="0">
                <a:solidFill>
                  <a:srgbClr val="000000"/>
                </a:solidFill>
                <a:latin typeface="Times New Roman" panose="02020603050405020304" pitchFamily="18" charset="0"/>
                <a:ea typeface="Calibri" panose="020F0502020204030204" pitchFamily="34" charset="0"/>
              </a:rPr>
            </a:br>
            <a:r>
              <a:rPr lang="ru-RU" sz="2200" dirty="0" smtClean="0">
                <a:solidFill>
                  <a:srgbClr val="000000"/>
                </a:solidFill>
                <a:latin typeface="Times New Roman" panose="02020603050405020304" pitchFamily="18" charset="0"/>
                <a:ea typeface="Calibri" panose="020F0502020204030204" pitchFamily="34" charset="0"/>
              </a:rPr>
              <a:t>    Преобразование </a:t>
            </a:r>
            <a:r>
              <a:rPr lang="ru-RU" sz="2200" dirty="0">
                <a:solidFill>
                  <a:srgbClr val="000000"/>
                </a:solidFill>
                <a:latin typeface="Times New Roman" panose="02020603050405020304" pitchFamily="18" charset="0"/>
                <a:ea typeface="Calibri" panose="020F0502020204030204" pitchFamily="34" charset="0"/>
              </a:rPr>
              <a:t>напряжения в трансформаторах осуществляется переменным магнитным потоком индуктивно-связанных между собой двух обмоток. Обмотка, подключаемая к источнику электрической энергии, называется </a:t>
            </a:r>
            <a:r>
              <a:rPr lang="ru-RU" sz="2200" b="1" i="1" dirty="0">
                <a:solidFill>
                  <a:srgbClr val="000000"/>
                </a:solidFill>
                <a:latin typeface="Times New Roman" panose="02020603050405020304" pitchFamily="18" charset="0"/>
                <a:ea typeface="Calibri" panose="020F0502020204030204" pitchFamily="34" charset="0"/>
              </a:rPr>
              <a:t>первичной</a:t>
            </a:r>
            <a:r>
              <a:rPr lang="ru-RU" sz="2200" dirty="0">
                <a:solidFill>
                  <a:srgbClr val="000000"/>
                </a:solidFill>
                <a:latin typeface="Times New Roman" panose="02020603050405020304" pitchFamily="18" charset="0"/>
                <a:ea typeface="Calibri" panose="020F0502020204030204" pitchFamily="34" charset="0"/>
              </a:rPr>
              <a:t>, другая обмотка, на которую включена нагрузка-</a:t>
            </a:r>
            <a:r>
              <a:rPr lang="ru-RU" sz="2200" b="1" i="1" dirty="0">
                <a:solidFill>
                  <a:srgbClr val="000000"/>
                </a:solidFill>
                <a:latin typeface="Times New Roman" panose="02020603050405020304" pitchFamily="18" charset="0"/>
                <a:ea typeface="Calibri" panose="020F0502020204030204" pitchFamily="34" charset="0"/>
              </a:rPr>
              <a:t>вторичной</a:t>
            </a:r>
            <a:r>
              <a:rPr lang="ru-RU" sz="2200" dirty="0">
                <a:solidFill>
                  <a:srgbClr val="000000"/>
                </a:solidFill>
                <a:latin typeface="Times New Roman" panose="02020603050405020304" pitchFamily="18" charset="0"/>
                <a:ea typeface="Calibri" panose="020F0502020204030204" pitchFamily="34" charset="0"/>
              </a:rPr>
              <a:t>. Если через трансформатор необходимо осуществить питание двух и более нагрузок с разным напряжением, то выполняется соответствующе число </a:t>
            </a:r>
            <a:r>
              <a:rPr lang="ru-RU" sz="2200" b="1" i="1" dirty="0">
                <a:solidFill>
                  <a:srgbClr val="000000"/>
                </a:solidFill>
                <a:latin typeface="Times New Roman" panose="02020603050405020304" pitchFamily="18" charset="0"/>
                <a:ea typeface="Calibri" panose="020F0502020204030204" pitchFamily="34" charset="0"/>
              </a:rPr>
              <a:t>вторичных</a:t>
            </a:r>
            <a:r>
              <a:rPr lang="ru-RU" sz="2200" dirty="0">
                <a:solidFill>
                  <a:srgbClr val="000000"/>
                </a:solidFill>
                <a:latin typeface="Times New Roman" panose="02020603050405020304" pitchFamily="18" charset="0"/>
                <a:ea typeface="Calibri" panose="020F0502020204030204" pitchFamily="34" charset="0"/>
              </a:rPr>
              <a:t> обмоток. </a:t>
            </a:r>
            <a:br>
              <a:rPr lang="ru-RU" sz="2200" dirty="0">
                <a:solidFill>
                  <a:srgbClr val="000000"/>
                </a:solidFill>
                <a:latin typeface="Times New Roman" panose="02020603050405020304" pitchFamily="18" charset="0"/>
                <a:ea typeface="Calibri" panose="020F0502020204030204" pitchFamily="34" charset="0"/>
              </a:rPr>
            </a:br>
            <a:endParaRPr lang="ru-RU" dirty="0"/>
          </a:p>
        </p:txBody>
      </p:sp>
      <p:pic>
        <p:nvPicPr>
          <p:cNvPr id="5" name="Объект 4"/>
          <p:cNvPicPr>
            <a:picLocks noGrp="1" noChangeAspect="1"/>
          </p:cNvPicPr>
          <p:nvPr>
            <p:ph sz="half" idx="1"/>
          </p:nvPr>
        </p:nvPicPr>
        <p:blipFill>
          <a:blip r:embed="rId2"/>
          <a:stretch>
            <a:fillRect/>
          </a:stretch>
        </p:blipFill>
        <p:spPr>
          <a:xfrm>
            <a:off x="79131" y="2180491"/>
            <a:ext cx="6339254" cy="4580793"/>
          </a:xfrm>
          <a:prstGeom prst="rect">
            <a:avLst/>
          </a:prstGeom>
          <a:solidFill>
            <a:schemeClr val="accent6">
              <a:lumMod val="20000"/>
              <a:lumOff val="80000"/>
            </a:schemeClr>
          </a:solidFill>
        </p:spPr>
      </p:pic>
      <p:pic>
        <p:nvPicPr>
          <p:cNvPr id="6" name="Объект 5"/>
          <p:cNvPicPr>
            <a:picLocks noGrp="1" noChangeAspect="1"/>
          </p:cNvPicPr>
          <p:nvPr>
            <p:ph sz="half" idx="2"/>
          </p:nvPr>
        </p:nvPicPr>
        <p:blipFill>
          <a:blip r:embed="rId3"/>
          <a:stretch>
            <a:fillRect/>
          </a:stretch>
        </p:blipFill>
        <p:spPr>
          <a:xfrm>
            <a:off x="6752492" y="2242038"/>
            <a:ext cx="5354516" cy="4519247"/>
          </a:xfrm>
          <a:prstGeom prst="rect">
            <a:avLst/>
          </a:prstGeom>
        </p:spPr>
      </p:pic>
    </p:spTree>
    <p:extLst>
      <p:ext uri="{BB962C8B-B14F-4D97-AF65-F5344CB8AC3E}">
        <p14:creationId xmlns:p14="http://schemas.microsoft.com/office/powerpoint/2010/main" val="40177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7923" y="87923"/>
            <a:ext cx="12027877" cy="1318846"/>
          </a:xfrm>
          <a:solidFill>
            <a:schemeClr val="accent6">
              <a:lumMod val="20000"/>
              <a:lumOff val="80000"/>
            </a:schemeClr>
          </a:solidFill>
        </p:spPr>
        <p:txBody>
          <a:bodyPr>
            <a:noAutofit/>
          </a:bodyPr>
          <a:lstStyle/>
          <a:p>
            <a:r>
              <a:rPr lang="ru-RU" sz="2400" dirty="0">
                <a:solidFill>
                  <a:prstClr val="black"/>
                </a:solidFill>
                <a:latin typeface="Times New Roman" panose="02020603050405020304" pitchFamily="18" charset="0"/>
                <a:cs typeface="Times New Roman" panose="02020603050405020304" pitchFamily="18" charset="0"/>
              </a:rPr>
              <a:t>Для увеличения амплитуды напряжения, силы тока, мощности электрических сигналов используют специальные устройства, называемые </a:t>
            </a:r>
            <a:r>
              <a:rPr lang="ru-RU" sz="2400" b="1" i="1" dirty="0">
                <a:solidFill>
                  <a:prstClr val="black"/>
                </a:solidFill>
                <a:latin typeface="Times New Roman" panose="02020603050405020304" pitchFamily="18" charset="0"/>
                <a:cs typeface="Times New Roman" panose="02020603050405020304" pitchFamily="18" charset="0"/>
              </a:rPr>
              <a:t>электронными усилителями</a:t>
            </a:r>
            <a:r>
              <a:rPr lang="ru-RU" sz="2400" dirty="0">
                <a:solidFill>
                  <a:prstClr val="black"/>
                </a:solidFill>
                <a:latin typeface="Times New Roman" panose="02020603050405020304" pitchFamily="18" charset="0"/>
                <a:cs typeface="Times New Roman" panose="02020603050405020304" pitchFamily="18" charset="0"/>
              </a:rPr>
              <a:t>. Усилитель осуществляет увеличение энергетических параметров управляющего сигнала за счет использования энергии источника питания</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7922" y="1485901"/>
            <a:ext cx="12027878" cy="5301762"/>
          </a:xfrm>
          <a:solidFill>
            <a:schemeClr val="accent6">
              <a:lumMod val="20000"/>
              <a:lumOff val="80000"/>
            </a:schemeClr>
          </a:solidFill>
        </p:spPr>
        <p:txBody>
          <a:bodyPr/>
          <a:lstStyle/>
          <a:p>
            <a:pPr algn="l"/>
            <a:r>
              <a:rPr lang="ru-RU" dirty="0">
                <a:solidFill>
                  <a:srgbClr val="222222"/>
                </a:solidFill>
                <a:latin typeface="Times New Roman" panose="02020603050405020304" pitchFamily="18" charset="0"/>
                <a:cs typeface="Times New Roman" panose="02020603050405020304" pitchFamily="18" charset="0"/>
              </a:rPr>
              <a:t> </a:t>
            </a:r>
            <a:r>
              <a:rPr lang="ru-RU" dirty="0" smtClean="0">
                <a:solidFill>
                  <a:srgbClr val="222222"/>
                </a:solidFill>
                <a:latin typeface="Times New Roman" panose="02020603050405020304" pitchFamily="18" charset="0"/>
                <a:cs typeface="Times New Roman" panose="02020603050405020304" pitchFamily="18" charset="0"/>
              </a:rPr>
              <a:t>   </a:t>
            </a:r>
            <a:r>
              <a:rPr lang="ru-RU" dirty="0" err="1" smtClean="0">
                <a:solidFill>
                  <a:srgbClr val="222222"/>
                </a:solidFill>
                <a:latin typeface="Times New Roman" panose="02020603050405020304" pitchFamily="18" charset="0"/>
                <a:ea typeface="+mj-ea"/>
                <a:cs typeface="Times New Roman" panose="02020603050405020304" pitchFamily="18" charset="0"/>
              </a:rPr>
              <a:t>Фазоинвертирующие</a:t>
            </a:r>
            <a:r>
              <a:rPr lang="ru-RU" dirty="0" smtClean="0">
                <a:solidFill>
                  <a:srgbClr val="222222"/>
                </a:solidFill>
                <a:latin typeface="Times New Roman" panose="02020603050405020304" pitchFamily="18" charset="0"/>
                <a:ea typeface="+mj-ea"/>
                <a:cs typeface="Times New Roman" panose="02020603050405020304" pitchFamily="18" charset="0"/>
              </a:rPr>
              <a:t> и </a:t>
            </a:r>
            <a:r>
              <a:rPr lang="ru-RU" dirty="0">
                <a:solidFill>
                  <a:srgbClr val="222222"/>
                </a:solidFill>
                <a:latin typeface="Times New Roman" panose="02020603050405020304" pitchFamily="18" charset="0"/>
                <a:ea typeface="+mj-ea"/>
                <a:cs typeface="Times New Roman" panose="02020603050405020304" pitchFamily="18" charset="0"/>
              </a:rPr>
              <a:t>согласующие трансформаторы в выходном каскаде </a:t>
            </a:r>
            <a:r>
              <a:rPr lang="ru-RU" b="1" i="1" dirty="0">
                <a:solidFill>
                  <a:srgbClr val="222222"/>
                </a:solidFill>
                <a:latin typeface="Times New Roman" panose="02020603050405020304" pitchFamily="18" charset="0"/>
                <a:ea typeface="+mj-ea"/>
                <a:cs typeface="Times New Roman" panose="02020603050405020304" pitchFamily="18" charset="0"/>
              </a:rPr>
              <a:t>усилителя звуковой частоты</a:t>
            </a:r>
            <a:r>
              <a:rPr lang="ru-RU" dirty="0">
                <a:solidFill>
                  <a:srgbClr val="222222"/>
                </a:solidFill>
                <a:latin typeface="Times New Roman" panose="02020603050405020304" pitchFamily="18" charset="0"/>
                <a:ea typeface="+mj-ea"/>
                <a:cs typeface="Times New Roman" panose="02020603050405020304" pitchFamily="18" charset="0"/>
              </a:rPr>
              <a:t> с транзисторами одного типа </a:t>
            </a:r>
            <a:r>
              <a:rPr lang="ru-RU" dirty="0" smtClean="0">
                <a:solidFill>
                  <a:srgbClr val="222222"/>
                </a:solidFill>
                <a:latin typeface="Times New Roman" panose="02020603050405020304" pitchFamily="18" charset="0"/>
                <a:ea typeface="+mj-ea"/>
                <a:cs typeface="Times New Roman" panose="02020603050405020304" pitchFamily="18" charset="0"/>
              </a:rPr>
              <a:t>проводимости</a:t>
            </a:r>
            <a:r>
              <a:rPr lang="ru-RU" dirty="0" smtClean="0">
                <a:solidFill>
                  <a:srgbClr val="222222"/>
                </a:solidFill>
                <a:latin typeface="Times New Roman" panose="02020603050405020304" pitchFamily="18" charset="0"/>
                <a:cs typeface="Times New Roman" panose="02020603050405020304" pitchFamily="18" charset="0"/>
              </a:rPr>
              <a:t>. Транзистор </a:t>
            </a:r>
            <a:r>
              <a:rPr lang="ru-RU" dirty="0">
                <a:solidFill>
                  <a:srgbClr val="222222"/>
                </a:solidFill>
                <a:latin typeface="Times New Roman" panose="02020603050405020304" pitchFamily="18" charset="0"/>
                <a:cs typeface="Times New Roman" panose="02020603050405020304" pitchFamily="18" charset="0"/>
              </a:rPr>
              <a:t>в такой схеме усиливает только половину периода выходного сигнала. Чтобы усилить оба полупериода, нужно подать сигнал на два транзистора в противофазе. Это и обеспечивает трансформатор </a:t>
            </a:r>
            <a:r>
              <a:rPr lang="ru-RU" b="1" dirty="0">
                <a:solidFill>
                  <a:srgbClr val="222222"/>
                </a:solidFill>
                <a:latin typeface="Times New Roman" panose="02020603050405020304" pitchFamily="18" charset="0"/>
                <a:cs typeface="Times New Roman" panose="02020603050405020304" pitchFamily="18" charset="0"/>
              </a:rPr>
              <a:t>T</a:t>
            </a:r>
            <a:r>
              <a:rPr lang="ru-RU" b="1" baseline="-25000" dirty="0">
                <a:solidFill>
                  <a:srgbClr val="222222"/>
                </a:solidFill>
                <a:latin typeface="Times New Roman" panose="02020603050405020304" pitchFamily="18" charset="0"/>
                <a:cs typeface="Times New Roman" panose="02020603050405020304" pitchFamily="18" charset="0"/>
              </a:rPr>
              <a:t>1</a:t>
            </a:r>
            <a:r>
              <a:rPr lang="ru-RU" dirty="0">
                <a:solidFill>
                  <a:srgbClr val="222222"/>
                </a:solidFill>
                <a:latin typeface="Times New Roman" panose="02020603050405020304" pitchFamily="18" charset="0"/>
                <a:cs typeface="Times New Roman" panose="02020603050405020304" pitchFamily="18" charset="0"/>
              </a:rPr>
              <a:t>. Трансформатор </a:t>
            </a:r>
            <a:r>
              <a:rPr lang="ru-RU" b="1" dirty="0">
                <a:solidFill>
                  <a:srgbClr val="222222"/>
                </a:solidFill>
                <a:latin typeface="Times New Roman" panose="02020603050405020304" pitchFamily="18" charset="0"/>
                <a:cs typeface="Times New Roman" panose="02020603050405020304" pitchFamily="18" charset="0"/>
              </a:rPr>
              <a:t>T</a:t>
            </a:r>
            <a:r>
              <a:rPr lang="ru-RU" b="1" baseline="-25000" dirty="0">
                <a:solidFill>
                  <a:srgbClr val="222222"/>
                </a:solidFill>
                <a:latin typeface="Times New Roman" panose="02020603050405020304" pitchFamily="18" charset="0"/>
                <a:cs typeface="Times New Roman" panose="02020603050405020304" pitchFamily="18" charset="0"/>
              </a:rPr>
              <a:t>2</a:t>
            </a:r>
            <a:r>
              <a:rPr lang="ru-RU" dirty="0">
                <a:solidFill>
                  <a:srgbClr val="222222"/>
                </a:solidFill>
                <a:latin typeface="Times New Roman" panose="02020603050405020304" pitchFamily="18" charset="0"/>
                <a:cs typeface="Times New Roman" panose="02020603050405020304" pitchFamily="18" charset="0"/>
              </a:rPr>
              <a:t> суммирует выходные импульсы </a:t>
            </a:r>
            <a:r>
              <a:rPr lang="ru-RU" b="1" dirty="0">
                <a:solidFill>
                  <a:srgbClr val="222222"/>
                </a:solidFill>
                <a:latin typeface="Times New Roman" panose="02020603050405020304" pitchFamily="18" charset="0"/>
                <a:cs typeface="Times New Roman" panose="02020603050405020304" pitchFamily="18" charset="0"/>
              </a:rPr>
              <a:t>VT1</a:t>
            </a:r>
            <a:r>
              <a:rPr lang="ru-RU" dirty="0">
                <a:solidFill>
                  <a:srgbClr val="222222"/>
                </a:solidFill>
                <a:latin typeface="Times New Roman" panose="02020603050405020304" pitchFamily="18" charset="0"/>
                <a:cs typeface="Times New Roman" panose="02020603050405020304" pitchFamily="18" charset="0"/>
              </a:rPr>
              <a:t> и </a:t>
            </a:r>
            <a:r>
              <a:rPr lang="ru-RU" b="1" dirty="0">
                <a:solidFill>
                  <a:srgbClr val="222222"/>
                </a:solidFill>
                <a:latin typeface="Times New Roman" panose="02020603050405020304" pitchFamily="18" charset="0"/>
                <a:cs typeface="Times New Roman" panose="02020603050405020304" pitchFamily="18" charset="0"/>
              </a:rPr>
              <a:t>VT2</a:t>
            </a:r>
            <a:r>
              <a:rPr lang="ru-RU" dirty="0">
                <a:solidFill>
                  <a:srgbClr val="222222"/>
                </a:solidFill>
                <a:latin typeface="Times New Roman" panose="02020603050405020304" pitchFamily="18" charset="0"/>
                <a:cs typeface="Times New Roman" panose="02020603050405020304" pitchFamily="18" charset="0"/>
              </a:rPr>
              <a:t> в противофазе и согласует выходной каскад с низкоомным динамиком</a:t>
            </a:r>
            <a:endParaRPr lang="ru-RU" dirty="0">
              <a:latin typeface="Times New Roman" panose="02020603050405020304" pitchFamily="18" charset="0"/>
              <a:cs typeface="Times New Roman" panose="02020603050405020304" pitchFamily="18" charset="0"/>
            </a:endParaRPr>
          </a:p>
        </p:txBody>
      </p:sp>
      <p:pic>
        <p:nvPicPr>
          <p:cNvPr id="1026" name="Picture 2" descr="https://upload.wikimedia.org/wikipedia/ru/d/da/Takt2tra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8" y="3534508"/>
            <a:ext cx="6330460" cy="318281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3"/>
          <a:srcRect l="26253" t="5941" r="28640" b="6271"/>
          <a:stretch/>
        </p:blipFill>
        <p:spPr>
          <a:xfrm>
            <a:off x="6620606" y="3534507"/>
            <a:ext cx="2373924" cy="3182815"/>
          </a:xfrm>
          <a:prstGeom prst="rect">
            <a:avLst/>
          </a:prstGeom>
        </p:spPr>
      </p:pic>
      <p:pic>
        <p:nvPicPr>
          <p:cNvPr id="4" name="Рисунок 3"/>
          <p:cNvPicPr>
            <a:picLocks noChangeAspect="1"/>
          </p:cNvPicPr>
          <p:nvPr/>
        </p:nvPicPr>
        <p:blipFill>
          <a:blip r:embed="rId4"/>
          <a:stretch>
            <a:fillRect/>
          </a:stretch>
        </p:blipFill>
        <p:spPr>
          <a:xfrm>
            <a:off x="9135208" y="3534507"/>
            <a:ext cx="2918798" cy="3182816"/>
          </a:xfrm>
          <a:prstGeom prst="rect">
            <a:avLst/>
          </a:prstGeom>
        </p:spPr>
      </p:pic>
    </p:spTree>
    <p:extLst>
      <p:ext uri="{BB962C8B-B14F-4D97-AF65-F5344CB8AC3E}">
        <p14:creationId xmlns:p14="http://schemas.microsoft.com/office/powerpoint/2010/main" val="4150773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15" y="70337"/>
            <a:ext cx="11992707" cy="553917"/>
          </a:xfrm>
          <a:solidFill>
            <a:schemeClr val="accent5">
              <a:lumMod val="50000"/>
            </a:schemeClr>
          </a:solidFill>
        </p:spPr>
        <p:txBody>
          <a:bodyPr>
            <a:normAutofit/>
          </a:bodyPr>
          <a:lstStyle/>
          <a:p>
            <a:pPr algn="ctr"/>
            <a:r>
              <a:rPr lang="ru-RU" sz="2800" b="1" dirty="0" smtClean="0">
                <a:solidFill>
                  <a:schemeClr val="bg1"/>
                </a:solidFill>
                <a:latin typeface="Times New Roman" pitchFamily="18" charset="0"/>
                <a:cs typeface="Times New Roman" pitchFamily="18" charset="0"/>
              </a:rPr>
              <a:t>Карточки опроса.    Тема: «Пайка резисторов»</a:t>
            </a:r>
            <a:endParaRPr lang="ru-RU" sz="2800" b="1"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96715" y="753793"/>
            <a:ext cx="5923085" cy="6016283"/>
          </a:xfrm>
          <a:solidFill>
            <a:schemeClr val="accent6">
              <a:lumMod val="20000"/>
              <a:lumOff val="80000"/>
            </a:schemeClr>
          </a:solidFill>
        </p:spPr>
        <p:txBody>
          <a:bodyPr>
            <a:noAutofit/>
          </a:bodyPr>
          <a:lstStyle/>
          <a:p>
            <a:pPr lvl="0">
              <a:lnSpc>
                <a:spcPct val="100000"/>
              </a:lnSpc>
              <a:spcBef>
                <a:spcPts val="0"/>
              </a:spcBef>
              <a:buNone/>
            </a:pPr>
            <a:r>
              <a:rPr lang="ru-RU" sz="1600" b="1" dirty="0" smtClean="0">
                <a:latin typeface="Times New Roman" pitchFamily="18" charset="0"/>
                <a:cs typeface="Times New Roman" pitchFamily="18" charset="0"/>
              </a:rPr>
              <a:t>1. Для радиомонтажных работ более всего подходит припой:</a:t>
            </a:r>
            <a:endParaRPr lang="ru-RU" sz="1600" dirty="0" smtClean="0">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  ПОС-30</a:t>
            </a:r>
          </a:p>
          <a:p>
            <a:pPr lvl="0">
              <a:lnSpc>
                <a:spcPct val="100000"/>
              </a:lnSpc>
              <a:spcBef>
                <a:spcPts val="0"/>
              </a:spcBef>
            </a:pPr>
            <a:r>
              <a:rPr lang="ru-RU" sz="1600" dirty="0" smtClean="0">
                <a:latin typeface="Times New Roman" pitchFamily="18" charset="0"/>
                <a:cs typeface="Times New Roman" pitchFamily="18" charset="0"/>
              </a:rPr>
              <a:t>  ПОС-40</a:t>
            </a:r>
          </a:p>
          <a:p>
            <a:pPr lvl="0">
              <a:lnSpc>
                <a:spcPct val="100000"/>
              </a:lnSpc>
              <a:spcBef>
                <a:spcPts val="0"/>
              </a:spcBef>
            </a:pPr>
            <a:r>
              <a:rPr lang="ru-RU" sz="1600" dirty="0" smtClean="0">
                <a:latin typeface="Times New Roman" pitchFamily="18" charset="0"/>
                <a:cs typeface="Times New Roman" pitchFamily="18" charset="0"/>
              </a:rPr>
              <a:t>  ПОС-61</a:t>
            </a:r>
          </a:p>
          <a:p>
            <a:pPr marL="0" lvl="0" indent="0">
              <a:lnSpc>
                <a:spcPct val="100000"/>
              </a:lnSpc>
              <a:spcBef>
                <a:spcPts val="0"/>
              </a:spcBef>
              <a:buNone/>
            </a:pPr>
            <a:endParaRPr lang="ru-RU" sz="1600" dirty="0" smtClean="0">
              <a:latin typeface="Times New Roman" pitchFamily="18" charset="0"/>
              <a:cs typeface="Times New Roman" pitchFamily="18" charset="0"/>
            </a:endParaRPr>
          </a:p>
          <a:p>
            <a:pPr lvl="0">
              <a:lnSpc>
                <a:spcPct val="100000"/>
              </a:lnSpc>
              <a:spcBef>
                <a:spcPts val="0"/>
              </a:spcBef>
              <a:buNone/>
            </a:pPr>
            <a:r>
              <a:rPr lang="ru-RU" sz="1600" b="1" dirty="0" smtClean="0">
                <a:latin typeface="Times New Roman" pitchFamily="18" charset="0"/>
                <a:cs typeface="Times New Roman" pitchFamily="18" charset="0"/>
              </a:rPr>
              <a:t>2.  Из какого металла изготавливают наконечник электропаяльника?</a:t>
            </a:r>
            <a:endParaRPr lang="ru-RU" sz="1600" dirty="0" smtClean="0">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сталь;    </a:t>
            </a:r>
          </a:p>
          <a:p>
            <a:pPr lvl="0">
              <a:lnSpc>
                <a:spcPct val="100000"/>
              </a:lnSpc>
              <a:spcBef>
                <a:spcPts val="0"/>
              </a:spcBef>
            </a:pPr>
            <a:r>
              <a:rPr lang="ru-RU" sz="1600" dirty="0" smtClean="0">
                <a:latin typeface="Times New Roman" pitchFamily="18" charset="0"/>
                <a:cs typeface="Times New Roman" pitchFamily="18" charset="0"/>
              </a:rPr>
              <a:t>алюминий;    </a:t>
            </a:r>
          </a:p>
          <a:p>
            <a:pPr lvl="0">
              <a:lnSpc>
                <a:spcPct val="100000"/>
              </a:lnSpc>
              <a:spcBef>
                <a:spcPts val="0"/>
              </a:spcBef>
            </a:pPr>
            <a:r>
              <a:rPr lang="ru-RU" sz="1600" dirty="0" smtClean="0">
                <a:latin typeface="Times New Roman" pitchFamily="18" charset="0"/>
                <a:cs typeface="Times New Roman" pitchFamily="18" charset="0"/>
              </a:rPr>
              <a:t> медь.</a:t>
            </a:r>
          </a:p>
          <a:p>
            <a:pPr marL="0" lvl="0" indent="0">
              <a:lnSpc>
                <a:spcPct val="100000"/>
              </a:lnSpc>
              <a:spcBef>
                <a:spcPts val="0"/>
              </a:spcBef>
              <a:buNone/>
            </a:pPr>
            <a:endParaRPr lang="ru-RU" sz="1600" dirty="0" smtClean="0">
              <a:latin typeface="Times New Roman" pitchFamily="18" charset="0"/>
              <a:cs typeface="Times New Roman" pitchFamily="18" charset="0"/>
            </a:endParaRPr>
          </a:p>
          <a:p>
            <a:pPr lvl="0">
              <a:lnSpc>
                <a:spcPct val="100000"/>
              </a:lnSpc>
              <a:spcBef>
                <a:spcPts val="0"/>
              </a:spcBef>
              <a:buNone/>
            </a:pPr>
            <a:r>
              <a:rPr lang="ru-RU" sz="1600" b="1" dirty="0" smtClean="0">
                <a:latin typeface="Times New Roman" pitchFamily="18" charset="0"/>
                <a:cs typeface="Times New Roman" pitchFamily="18" charset="0"/>
              </a:rPr>
              <a:t>3. Что надо сделать, чтобы к жалу паяльника прилипал припой?</a:t>
            </a:r>
            <a:endParaRPr lang="ru-RU" sz="1600" dirty="0" smtClean="0">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 обезжирить жало;    </a:t>
            </a:r>
          </a:p>
          <a:p>
            <a:pPr lvl="0">
              <a:lnSpc>
                <a:spcPct val="100000"/>
              </a:lnSpc>
              <a:spcBef>
                <a:spcPts val="0"/>
              </a:spcBef>
            </a:pPr>
            <a:r>
              <a:rPr lang="ru-RU" sz="1600" dirty="0" smtClean="0">
                <a:latin typeface="Times New Roman" pitchFamily="18" charset="0"/>
                <a:cs typeface="Times New Roman" pitchFamily="18" charset="0"/>
              </a:rPr>
              <a:t> залудить жало;</a:t>
            </a:r>
          </a:p>
          <a:p>
            <a:pPr lvl="0">
              <a:lnSpc>
                <a:spcPct val="100000"/>
              </a:lnSpc>
              <a:spcBef>
                <a:spcPts val="0"/>
              </a:spcBef>
            </a:pPr>
            <a:r>
              <a:rPr lang="ru-RU" sz="1600" dirty="0" smtClean="0">
                <a:latin typeface="Times New Roman" pitchFamily="18" charset="0"/>
                <a:cs typeface="Times New Roman" pitchFamily="18" charset="0"/>
              </a:rPr>
              <a:t> натереть жало парафином.</a:t>
            </a:r>
          </a:p>
          <a:p>
            <a:pPr marL="0" lvl="0" indent="0">
              <a:lnSpc>
                <a:spcPct val="100000"/>
              </a:lnSpc>
              <a:spcBef>
                <a:spcPts val="0"/>
              </a:spcBef>
              <a:buNone/>
            </a:pPr>
            <a:endParaRPr lang="ru-RU" sz="1600" dirty="0" smtClean="0">
              <a:latin typeface="Times New Roman" pitchFamily="18" charset="0"/>
              <a:cs typeface="Times New Roman" pitchFamily="18" charset="0"/>
            </a:endParaRPr>
          </a:p>
          <a:p>
            <a:pPr marL="0" lvl="0" indent="0">
              <a:buNone/>
              <a:tabLst>
                <a:tab pos="457200" algn="l"/>
              </a:tabLst>
            </a:pPr>
            <a:r>
              <a:rPr lang="ru-RU" sz="1600" b="1" dirty="0">
                <a:solidFill>
                  <a:prstClr val="black"/>
                </a:solidFill>
                <a:latin typeface="Times New Roman" pitchFamily="18" charset="0"/>
                <a:cs typeface="Times New Roman" pitchFamily="18" charset="0"/>
              </a:rPr>
              <a:t>4. Для удаления остатков флюса после пайки твердыми припоями используют:</a:t>
            </a:r>
          </a:p>
          <a:p>
            <a:pPr marL="342900" lvl="0" indent="-342900">
              <a:tabLst>
                <a:tab pos="457200" algn="l"/>
              </a:tabLst>
            </a:pPr>
            <a:r>
              <a:rPr lang="ru-RU"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напильник или наждачную шкурку;</a:t>
            </a:r>
          </a:p>
          <a:p>
            <a:pPr marL="342900" lvl="0" indent="-342900">
              <a:tabLst>
                <a:tab pos="457200" algn="l"/>
              </a:tabLst>
            </a:pPr>
            <a:r>
              <a:rPr lang="ru-RU"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обезжиривают ацетоном;          </a:t>
            </a:r>
          </a:p>
          <a:p>
            <a:pPr marL="342900" lvl="0" indent="-342900">
              <a:tabLst>
                <a:tab pos="457200" algn="l"/>
              </a:tabLst>
            </a:pPr>
            <a:r>
              <a:rPr lang="ru-RU" sz="1600" dirty="0">
                <a:latin typeface="Times New Roman" pitchFamily="18" charset="0"/>
                <a:cs typeface="Times New Roman" pitchFamily="18" charset="0"/>
              </a:rPr>
              <a:t>горячую воду и волосяную щетку</a:t>
            </a:r>
          </a:p>
          <a:p>
            <a:pPr lvl="0">
              <a:lnSpc>
                <a:spcPct val="100000"/>
              </a:lnSpc>
              <a:spcBef>
                <a:spcPts val="0"/>
              </a:spcBef>
              <a:buNone/>
            </a:pPr>
            <a:endParaRPr lang="ru-RU" sz="1600" dirty="0" smtClean="0">
              <a:latin typeface="Times New Roman" pitchFamily="18" charset="0"/>
              <a:cs typeface="Times New Roman" pitchFamily="18" charset="0"/>
            </a:endParaRPr>
          </a:p>
        </p:txBody>
      </p:sp>
      <p:sp>
        <p:nvSpPr>
          <p:cNvPr id="4" name="Содержимое 3"/>
          <p:cNvSpPr>
            <a:spLocks noGrp="1"/>
          </p:cNvSpPr>
          <p:nvPr>
            <p:ph sz="half" idx="2"/>
          </p:nvPr>
        </p:nvSpPr>
        <p:spPr>
          <a:xfrm>
            <a:off x="6172199" y="738554"/>
            <a:ext cx="5917223" cy="6031522"/>
          </a:xfrm>
          <a:solidFill>
            <a:schemeClr val="accent6">
              <a:lumMod val="20000"/>
              <a:lumOff val="80000"/>
            </a:schemeClr>
          </a:solidFill>
        </p:spPr>
        <p:txBody>
          <a:bodyPr>
            <a:normAutofit fontScale="47500" lnSpcReduction="20000"/>
          </a:bodyPr>
          <a:lstStyle/>
          <a:p>
            <a:pPr lvl="0">
              <a:lnSpc>
                <a:spcPct val="120000"/>
              </a:lnSpc>
              <a:spcBef>
                <a:spcPts val="0"/>
              </a:spcBef>
              <a:buNone/>
            </a:pPr>
            <a:r>
              <a:rPr lang="ru-RU" sz="3300" b="1" dirty="0" smtClean="0"/>
              <a:t>1</a:t>
            </a:r>
            <a:r>
              <a:rPr lang="ru-RU" sz="3300" b="1" dirty="0" smtClean="0">
                <a:latin typeface="Times New Roman" pitchFamily="18" charset="0"/>
                <a:cs typeface="Times New Roman" pitchFamily="18" charset="0"/>
              </a:rPr>
              <a:t>. В маркировке припоя оловянно-свинцового (например, ПОС-40, ПОС-60) двузначные цифры обозначают:</a:t>
            </a:r>
            <a:endParaRPr lang="ru-RU" sz="3300" dirty="0" smtClean="0">
              <a:latin typeface="Times New Roman" pitchFamily="18" charset="0"/>
              <a:cs typeface="Times New Roman" pitchFamily="18" charset="0"/>
            </a:endParaRPr>
          </a:p>
          <a:p>
            <a:pPr lvl="0">
              <a:lnSpc>
                <a:spcPct val="120000"/>
              </a:lnSpc>
              <a:spcBef>
                <a:spcPts val="0"/>
              </a:spcBef>
            </a:pPr>
            <a:r>
              <a:rPr lang="ru-RU" sz="3300" dirty="0" smtClean="0">
                <a:latin typeface="Times New Roman" pitchFamily="18" charset="0"/>
                <a:cs typeface="Times New Roman" pitchFamily="18" charset="0"/>
              </a:rPr>
              <a:t>содержание олова в припое в процентах</a:t>
            </a:r>
          </a:p>
          <a:p>
            <a:pPr lvl="0">
              <a:lnSpc>
                <a:spcPct val="120000"/>
              </a:lnSpc>
              <a:spcBef>
                <a:spcPts val="0"/>
              </a:spcBef>
            </a:pPr>
            <a:r>
              <a:rPr lang="ru-RU" sz="3300" dirty="0" smtClean="0">
                <a:latin typeface="Times New Roman" pitchFamily="18" charset="0"/>
                <a:cs typeface="Times New Roman" pitchFamily="18" charset="0"/>
              </a:rPr>
              <a:t>  температуру плавления припоя</a:t>
            </a:r>
          </a:p>
          <a:p>
            <a:pPr lvl="0">
              <a:lnSpc>
                <a:spcPct val="120000"/>
              </a:lnSpc>
              <a:spcBef>
                <a:spcPts val="0"/>
              </a:spcBef>
            </a:pPr>
            <a:r>
              <a:rPr lang="ru-RU" sz="3300" dirty="0" smtClean="0">
                <a:latin typeface="Times New Roman" pitchFamily="18" charset="0"/>
                <a:cs typeface="Times New Roman" pitchFamily="18" charset="0"/>
              </a:rPr>
              <a:t>  содержание в припое свинца в процентах</a:t>
            </a:r>
          </a:p>
          <a:p>
            <a:pPr marL="0" lvl="0" indent="0">
              <a:lnSpc>
                <a:spcPct val="120000"/>
              </a:lnSpc>
              <a:spcBef>
                <a:spcPts val="0"/>
              </a:spcBef>
              <a:buNone/>
            </a:pPr>
            <a:endParaRPr lang="ru-RU" sz="3300" dirty="0" smtClean="0">
              <a:latin typeface="Times New Roman" pitchFamily="18" charset="0"/>
              <a:cs typeface="Times New Roman" pitchFamily="18" charset="0"/>
            </a:endParaRPr>
          </a:p>
          <a:p>
            <a:pPr lvl="0">
              <a:lnSpc>
                <a:spcPct val="120000"/>
              </a:lnSpc>
              <a:spcBef>
                <a:spcPts val="0"/>
              </a:spcBef>
              <a:buNone/>
            </a:pPr>
            <a:r>
              <a:rPr lang="ru-RU" sz="3300" b="1" dirty="0" smtClean="0">
                <a:latin typeface="Times New Roman" pitchFamily="18" charset="0"/>
                <a:cs typeface="Times New Roman" pitchFamily="18" charset="0"/>
              </a:rPr>
              <a:t>2. Что называют лужением?</a:t>
            </a:r>
            <a:endParaRPr lang="ru-RU" sz="3300" dirty="0" smtClean="0">
              <a:latin typeface="Times New Roman" pitchFamily="18" charset="0"/>
              <a:cs typeface="Times New Roman" pitchFamily="18" charset="0"/>
            </a:endParaRPr>
          </a:p>
          <a:p>
            <a:pPr lvl="0">
              <a:lnSpc>
                <a:spcPct val="120000"/>
              </a:lnSpc>
              <a:spcBef>
                <a:spcPts val="0"/>
              </a:spcBef>
            </a:pPr>
            <a:r>
              <a:rPr lang="ru-RU" sz="3300" dirty="0" smtClean="0">
                <a:latin typeface="Times New Roman" pitchFamily="18" charset="0"/>
                <a:cs typeface="Times New Roman" pitchFamily="18" charset="0"/>
              </a:rPr>
              <a:t>покрытие поверхности специальным раствором;</a:t>
            </a:r>
          </a:p>
          <a:p>
            <a:pPr lvl="0">
              <a:lnSpc>
                <a:spcPct val="120000"/>
              </a:lnSpc>
              <a:spcBef>
                <a:spcPts val="0"/>
              </a:spcBef>
            </a:pPr>
            <a:r>
              <a:rPr lang="ru-RU" sz="3300" dirty="0" smtClean="0">
                <a:latin typeface="Times New Roman" pitchFamily="18" charset="0"/>
                <a:cs typeface="Times New Roman" pitchFamily="18" charset="0"/>
              </a:rPr>
              <a:t> покрытие поверхности тонким слоем припоя;</a:t>
            </a:r>
          </a:p>
          <a:p>
            <a:pPr lvl="0">
              <a:lnSpc>
                <a:spcPct val="120000"/>
              </a:lnSpc>
              <a:spcBef>
                <a:spcPts val="0"/>
              </a:spcBef>
            </a:pPr>
            <a:r>
              <a:rPr lang="ru-RU" sz="3300" dirty="0" smtClean="0">
                <a:latin typeface="Times New Roman" pitchFamily="18" charset="0"/>
                <a:cs typeface="Times New Roman" pitchFamily="18" charset="0"/>
              </a:rPr>
              <a:t> покрытие поверхности тонким слоем парафина.</a:t>
            </a:r>
          </a:p>
          <a:p>
            <a:pPr lvl="0">
              <a:lnSpc>
                <a:spcPct val="120000"/>
              </a:lnSpc>
              <a:spcBef>
                <a:spcPts val="0"/>
              </a:spcBef>
            </a:pPr>
            <a:endParaRPr lang="ru-RU" sz="3300" dirty="0" smtClean="0">
              <a:latin typeface="Times New Roman" pitchFamily="18" charset="0"/>
              <a:cs typeface="Times New Roman" pitchFamily="18" charset="0"/>
            </a:endParaRPr>
          </a:p>
          <a:p>
            <a:pPr lvl="0">
              <a:lnSpc>
                <a:spcPct val="120000"/>
              </a:lnSpc>
              <a:spcBef>
                <a:spcPts val="0"/>
              </a:spcBef>
              <a:buNone/>
            </a:pPr>
            <a:r>
              <a:rPr lang="ru-RU" sz="3300" b="1" dirty="0" smtClean="0">
                <a:latin typeface="Times New Roman" pitchFamily="18" charset="0"/>
                <a:cs typeface="Times New Roman" pitchFamily="18" charset="0"/>
              </a:rPr>
              <a:t>3. Для чего нагретым паяльником водят по месту спая деталей?</a:t>
            </a:r>
            <a:endParaRPr lang="ru-RU" sz="3300" dirty="0" smtClean="0">
              <a:latin typeface="Times New Roman" pitchFamily="18" charset="0"/>
              <a:cs typeface="Times New Roman" pitchFamily="18" charset="0"/>
            </a:endParaRPr>
          </a:p>
          <a:p>
            <a:pPr lvl="0">
              <a:lnSpc>
                <a:spcPct val="120000"/>
              </a:lnSpc>
              <a:spcBef>
                <a:spcPts val="0"/>
              </a:spcBef>
            </a:pPr>
            <a:r>
              <a:rPr lang="ru-RU" sz="3300" dirty="0" smtClean="0">
                <a:latin typeface="Times New Roman" pitchFamily="18" charset="0"/>
                <a:cs typeface="Times New Roman" pitchFamily="18" charset="0"/>
              </a:rPr>
              <a:t>для нагрева места спая;</a:t>
            </a:r>
          </a:p>
          <a:p>
            <a:pPr lvl="0">
              <a:lnSpc>
                <a:spcPct val="120000"/>
              </a:lnSpc>
              <a:spcBef>
                <a:spcPts val="0"/>
              </a:spcBef>
            </a:pPr>
            <a:r>
              <a:rPr lang="ru-RU" sz="3300" dirty="0" smtClean="0">
                <a:latin typeface="Times New Roman" pitchFamily="18" charset="0"/>
                <a:cs typeface="Times New Roman" pitchFamily="18" charset="0"/>
              </a:rPr>
              <a:t>для очистки места спая;    </a:t>
            </a:r>
          </a:p>
          <a:p>
            <a:pPr lvl="0">
              <a:lnSpc>
                <a:spcPct val="120000"/>
              </a:lnSpc>
              <a:spcBef>
                <a:spcPts val="0"/>
              </a:spcBef>
            </a:pPr>
            <a:r>
              <a:rPr lang="ru-RU" sz="3300" dirty="0" smtClean="0">
                <a:latin typeface="Times New Roman" pitchFamily="18" charset="0"/>
                <a:cs typeface="Times New Roman" pitchFamily="18" charset="0"/>
              </a:rPr>
              <a:t>для удаления флюса.</a:t>
            </a:r>
          </a:p>
          <a:p>
            <a:pPr lvl="0">
              <a:lnSpc>
                <a:spcPct val="120000"/>
              </a:lnSpc>
              <a:spcBef>
                <a:spcPts val="0"/>
              </a:spcBef>
            </a:pPr>
            <a:endParaRPr lang="ru-RU" sz="3300" dirty="0" smtClean="0">
              <a:latin typeface="Times New Roman" pitchFamily="18" charset="0"/>
              <a:cs typeface="Times New Roman" pitchFamily="18" charset="0"/>
            </a:endParaRPr>
          </a:p>
          <a:p>
            <a:pPr marL="0" lvl="0" indent="0">
              <a:buNone/>
              <a:tabLst>
                <a:tab pos="457200" algn="l"/>
              </a:tabLst>
            </a:pPr>
            <a:r>
              <a:rPr lang="ru-RU" sz="3400" b="1" dirty="0">
                <a:solidFill>
                  <a:prstClr val="black"/>
                </a:solidFill>
                <a:latin typeface="Times New Roman" pitchFamily="18" charset="0"/>
                <a:cs typeface="Times New Roman" pitchFamily="18" charset="0"/>
              </a:rPr>
              <a:t>4. </a:t>
            </a:r>
            <a:r>
              <a:rPr lang="ru-RU" sz="3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Флюсом является:</a:t>
            </a:r>
          </a:p>
          <a:p>
            <a:pPr marL="342900" lvl="0" indent="-342900">
              <a:tabLst>
                <a:tab pos="457200" algn="l"/>
              </a:tabLst>
            </a:pPr>
            <a:r>
              <a:rPr lang="ru-RU" sz="3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вздутие </a:t>
            </a:r>
            <a:r>
              <a:rPr lang="ru-RU"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на поверхности детали или изделия;   </a:t>
            </a:r>
          </a:p>
          <a:p>
            <a:pPr marL="342900" lvl="0" indent="-342900">
              <a:tabLst>
                <a:tab pos="457200" algn="l"/>
              </a:tabLst>
            </a:pPr>
            <a:r>
              <a:rPr lang="ru-RU" sz="3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вещество для окисления поверхности детали;   </a:t>
            </a:r>
          </a:p>
          <a:p>
            <a:pPr marL="342900" lvl="0" indent="-342900">
              <a:tabLst>
                <a:tab pos="457200" algn="l"/>
              </a:tabLst>
            </a:pPr>
            <a:r>
              <a:rPr lang="ru-RU" sz="3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3400" dirty="0">
                <a:latin typeface="Times New Roman" panose="02020603050405020304" pitchFamily="18" charset="0"/>
                <a:ea typeface="Times New Roman" panose="02020603050405020304" pitchFamily="18" charset="0"/>
                <a:cs typeface="Times New Roman" panose="02020603050405020304" pitchFamily="18" charset="0"/>
              </a:rPr>
              <a:t>вещества, обеспечивающие удаление окисей спаиваемых металлов, образуемых при нагреве, защиту очищенных перед пайкой металлов от окисления, а также </a:t>
            </a:r>
            <a:r>
              <a:rPr lang="ru-RU" sz="3400" dirty="0" smtClean="0">
                <a:latin typeface="Times New Roman" panose="02020603050405020304" pitchFamily="18" charset="0"/>
                <a:ea typeface="Times New Roman" panose="02020603050405020304" pitchFamily="18" charset="0"/>
                <a:cs typeface="Times New Roman" panose="02020603050405020304" pitchFamily="18" charset="0"/>
              </a:rPr>
              <a:t>способствующие лучшему </a:t>
            </a:r>
            <a:r>
              <a:rPr lang="ru-RU" sz="3400" dirty="0">
                <a:latin typeface="Times New Roman" panose="02020603050405020304" pitchFamily="18" charset="0"/>
                <a:ea typeface="Times New Roman" panose="02020603050405020304" pitchFamily="18" charset="0"/>
                <a:cs typeface="Times New Roman" panose="02020603050405020304" pitchFamily="18" charset="0"/>
              </a:rPr>
              <a:t>растеканию припоя при </a:t>
            </a:r>
            <a:r>
              <a:rPr lang="ru-RU" sz="3400" dirty="0" smtClean="0">
                <a:latin typeface="Times New Roman" panose="02020603050405020304" pitchFamily="18" charset="0"/>
                <a:ea typeface="Times New Roman" panose="02020603050405020304" pitchFamily="18" charset="0"/>
                <a:cs typeface="Times New Roman" panose="02020603050405020304" pitchFamily="18" charset="0"/>
              </a:rPr>
              <a:t>пайке</a:t>
            </a:r>
            <a:endParaRPr lang="ru-RU" sz="3400" dirty="0" smtClean="0">
              <a:latin typeface="Times New Roman" pitchFamily="18" charset="0"/>
              <a:cs typeface="Times New Roman" pitchFamily="18" charset="0"/>
            </a:endParaRPr>
          </a:p>
          <a:p>
            <a:pPr lvl="0">
              <a:lnSpc>
                <a:spcPct val="120000"/>
              </a:lnSpc>
              <a:spcBef>
                <a:spcPts val="0"/>
              </a:spcBef>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105509"/>
            <a:ext cx="12054254" cy="430822"/>
          </a:xfrm>
          <a:solidFill>
            <a:srgbClr val="002060"/>
          </a:solidFill>
        </p:spPr>
        <p:txBody>
          <a:bodyPr>
            <a:normAutofit/>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Принцип работы трансформатора</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8" y="633046"/>
            <a:ext cx="7007470" cy="6093864"/>
          </a:xfrm>
          <a:solidFill>
            <a:schemeClr val="accent6">
              <a:lumMod val="20000"/>
              <a:lumOff val="80000"/>
            </a:schemeClr>
          </a:solidFill>
        </p:spPr>
        <p:txBody>
          <a:bodyPr>
            <a:normAutofit/>
          </a:bodyPr>
          <a:lstStyle/>
          <a:p>
            <a:r>
              <a:rPr lang="ru-RU" sz="2400" dirty="0" smtClean="0">
                <a:latin typeface="Times New Roman" panose="02020603050405020304" pitchFamily="18" charset="0"/>
                <a:cs typeface="Times New Roman" panose="02020603050405020304" pitchFamily="18" charset="0"/>
              </a:rPr>
              <a:t>Первичное напряжение трансформатора составляет 220В.Первичная обмотка имеет 300 витков, вторичная-49. Определить вторичное напряжение трансформатора.</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7174522" y="633046"/>
                <a:ext cx="4950069" cy="6093864"/>
              </a:xfrm>
              <a:solidFill>
                <a:schemeClr val="accent6">
                  <a:lumMod val="20000"/>
                  <a:lumOff val="80000"/>
                </a:schemeClr>
              </a:solidFill>
            </p:spPr>
            <p:txBody>
              <a:bodyPr>
                <a:normAutofit/>
              </a:bodyPr>
              <a:lstStyle/>
              <a:p>
                <a:r>
                  <a:rPr lang="ru-RU" sz="2400" dirty="0" smtClean="0">
                    <a:latin typeface="Times New Roman" panose="02020603050405020304" pitchFamily="18" charset="0"/>
                    <a:cs typeface="Times New Roman" panose="02020603050405020304" pitchFamily="18" charset="0"/>
                  </a:rPr>
                  <a:t>Решение.</a:t>
                </a:r>
              </a:p>
              <a:p>
                <a:r>
                  <a:rPr lang="ru-RU" sz="2400" dirty="0" smtClean="0">
                    <a:latin typeface="Times New Roman" panose="02020603050405020304" pitchFamily="18" charset="0"/>
                    <a:cs typeface="Times New Roman" panose="02020603050405020304" pitchFamily="18" charset="0"/>
                  </a:rPr>
                  <a:t>Вторичное напряжение (из формулы коэффициента трансформации)</a:t>
                </a:r>
              </a:p>
              <a:p>
                <a:r>
                  <a:rPr lang="en-US" sz="3600" dirty="0" smtClean="0">
                    <a:latin typeface="Times New Roman" panose="02020603050405020304" pitchFamily="18" charset="0"/>
                    <a:cs typeface="Times New Roman" panose="02020603050405020304" pitchFamily="18" charset="0"/>
                  </a:rPr>
                  <a:t>U</a:t>
                </a:r>
                <a:r>
                  <a:rPr lang="en-US" sz="1400" dirty="0" smtClean="0">
                    <a:latin typeface="Times New Roman" panose="02020603050405020304" pitchFamily="18" charset="0"/>
                    <a:cs typeface="Times New Roman" panose="02020603050405020304" pitchFamily="18" charset="0"/>
                  </a:rPr>
                  <a:t>2 = </a:t>
                </a:r>
                <a14:m>
                  <m:oMath xmlns:m="http://schemas.openxmlformats.org/officeDocument/2006/math">
                    <m:f>
                      <m:fPr>
                        <m:ctrlPr>
                          <a:rPr lang="en-US" sz="440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𝑈</m:t>
                        </m:r>
                        <m:r>
                          <a:rPr lang="en-US" sz="4400" b="0" i="1" smtClean="0">
                            <a:latin typeface="Cambria Math" panose="02040503050406030204" pitchFamily="18" charset="0"/>
                            <a:cs typeface="Times New Roman" panose="02020603050405020304" pitchFamily="18" charset="0"/>
                          </a:rPr>
                          <m:t>1</m:t>
                        </m:r>
                        <m:r>
                          <a:rPr lang="en-US" sz="4400" b="0" i="1" smtClean="0">
                            <a:latin typeface="Cambria Math" panose="02040503050406030204" pitchFamily="18" charset="0"/>
                            <a:cs typeface="Times New Roman" panose="02020603050405020304" pitchFamily="18" charset="0"/>
                          </a:rPr>
                          <m:t>𝑤</m:t>
                        </m:r>
                        <m:r>
                          <a:rPr lang="en-US" sz="4400" b="0" i="1" smtClean="0">
                            <a:latin typeface="Cambria Math" panose="02040503050406030204" pitchFamily="18" charset="0"/>
                            <a:cs typeface="Times New Roman" panose="02020603050405020304" pitchFamily="18" charset="0"/>
                          </a:rPr>
                          <m:t>2</m:t>
                        </m:r>
                      </m:num>
                      <m:den>
                        <m:r>
                          <a:rPr lang="en-US" sz="4400" b="0" i="1" smtClean="0">
                            <a:latin typeface="Cambria Math" panose="02040503050406030204" pitchFamily="18" charset="0"/>
                            <a:cs typeface="Times New Roman" panose="02020603050405020304" pitchFamily="18" charset="0"/>
                          </a:rPr>
                          <m:t>𝑤</m:t>
                        </m:r>
                        <m:r>
                          <a:rPr lang="en-US" sz="4400" b="0" i="1" smtClean="0">
                            <a:latin typeface="Cambria Math" panose="02040503050406030204" pitchFamily="18" charset="0"/>
                            <a:cs typeface="Times New Roman" panose="02020603050405020304" pitchFamily="18" charset="0"/>
                          </a:rPr>
                          <m:t>1</m:t>
                        </m:r>
                      </m:den>
                    </m:f>
                  </m:oMath>
                </a14:m>
                <a:r>
                  <a:rPr lang="en-US" sz="14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i="1" smtClean="0">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220 •49</m:t>
                        </m:r>
                      </m:num>
                      <m:den>
                        <m:r>
                          <a:rPr lang="en-US" sz="4000" b="0" i="1" smtClean="0">
                            <a:latin typeface="Cambria Math" panose="02040503050406030204" pitchFamily="18" charset="0"/>
                            <a:cs typeface="Times New Roman" panose="02020603050405020304" pitchFamily="18" charset="0"/>
                          </a:rPr>
                          <m:t>300</m:t>
                        </m:r>
                      </m:den>
                    </m:f>
                  </m:oMath>
                </a14:m>
                <a:r>
                  <a:rPr lang="en-US" sz="3600" dirty="0" smtClean="0">
                    <a:latin typeface="Times New Roman" panose="02020603050405020304" pitchFamily="18" charset="0"/>
                    <a:cs typeface="Times New Roman" panose="02020603050405020304" pitchFamily="18" charset="0"/>
                  </a:rPr>
                  <a:t>=36</a:t>
                </a:r>
                <a:r>
                  <a:rPr lang="ru-RU" sz="3600" dirty="0" smtClean="0">
                    <a:latin typeface="Times New Roman" panose="02020603050405020304" pitchFamily="18" charset="0"/>
                    <a:cs typeface="Times New Roman" panose="02020603050405020304" pitchFamily="18" charset="0"/>
                  </a:rPr>
                  <a:t>В.</a:t>
                </a:r>
                <a:endParaRPr lang="ru-RU" sz="3600" dirty="0">
                  <a:latin typeface="Times New Roman" panose="02020603050405020304" pitchFamily="18" charset="0"/>
                  <a:cs typeface="Times New Roman" panose="02020603050405020304" pitchFamily="18" charset="0"/>
                </a:endParaRPr>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7174522" y="633046"/>
                <a:ext cx="4950069" cy="6093864"/>
              </a:xfrm>
              <a:blipFill rotWithShape="0">
                <a:blip r:embed="rId2"/>
                <a:stretch>
                  <a:fillRect l="-3448" t="-1401" r="-1724"/>
                </a:stretch>
              </a:blipFill>
            </p:spPr>
            <p:txBody>
              <a:bodyPr/>
              <a:lstStyle/>
              <a:p>
                <a:r>
                  <a:rPr lang="ru-RU">
                    <a:noFill/>
                  </a:rPr>
                  <a:t> </a:t>
                </a:r>
              </a:p>
            </p:txBody>
          </p:sp>
        </mc:Fallback>
      </mc:AlternateContent>
      <p:pic>
        <p:nvPicPr>
          <p:cNvPr id="5" name="Picture 2" descr="https://bigenc.ru/media/2016/10/27/1235183871/12198%20-12199.jpg"/>
          <p:cNvPicPr>
            <a:picLocks noChangeAspect="1" noChangeArrowheads="1"/>
          </p:cNvPicPr>
          <p:nvPr/>
        </p:nvPicPr>
        <p:blipFill rotWithShape="1">
          <a:blip r:embed="rId3">
            <a:extLst>
              <a:ext uri="{28A0092B-C50C-407E-A947-70E740481C1C}">
                <a14:useLocalDpi xmlns:a14="http://schemas.microsoft.com/office/drawing/2010/main" val="0"/>
              </a:ext>
            </a:extLst>
          </a:blip>
          <a:srcRect r="56103" b="8185"/>
          <a:stretch/>
        </p:blipFill>
        <p:spPr bwMode="auto">
          <a:xfrm>
            <a:off x="1846384" y="2039815"/>
            <a:ext cx="3631223" cy="458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34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23" y="61547"/>
            <a:ext cx="12027877" cy="844061"/>
          </a:xfrm>
          <a:solidFill>
            <a:srgbClr val="002060"/>
          </a:solidFill>
        </p:spPr>
        <p:txBody>
          <a:bodyPr>
            <a:normAutofit fontScale="90000"/>
          </a:bodyPr>
          <a:lstStyle/>
          <a:p>
            <a:pPr algn="ctr"/>
            <a:r>
              <a:rPr lang="ru-RU" sz="2200" dirty="0" smtClean="0">
                <a:solidFill>
                  <a:prstClr val="black"/>
                </a:solidFill>
                <a:latin typeface="Times New Roman" panose="02020603050405020304" pitchFamily="18" charset="0"/>
                <a:cs typeface="Times New Roman" panose="02020603050405020304" pitchFamily="18" charset="0"/>
              </a:rPr>
              <a:t/>
            </a:r>
            <a:br>
              <a:rPr lang="ru-RU" sz="2200" dirty="0" smtClean="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
            </a:r>
            <a:br>
              <a:rPr lang="ru-RU" sz="2200" dirty="0">
                <a:solidFill>
                  <a:prstClr val="black"/>
                </a:solidFill>
                <a:latin typeface="Times New Roman" panose="02020603050405020304" pitchFamily="18" charset="0"/>
                <a:cs typeface="Times New Roman" panose="02020603050405020304" pitchFamily="18" charset="0"/>
              </a:rPr>
            </a:br>
            <a:r>
              <a:rPr lang="ru-RU" sz="2200" b="1" dirty="0" smtClean="0">
                <a:solidFill>
                  <a:schemeClr val="bg1"/>
                </a:solidFill>
                <a:latin typeface="Times New Roman" panose="02020603050405020304" pitchFamily="18" charset="0"/>
                <a:cs typeface="Times New Roman" panose="02020603050405020304" pitchFamily="18" charset="0"/>
              </a:rPr>
              <a:t>Делители </a:t>
            </a:r>
            <a:r>
              <a:rPr lang="ru-RU" sz="2200" b="1" dirty="0">
                <a:solidFill>
                  <a:schemeClr val="bg1"/>
                </a:solidFill>
                <a:latin typeface="Times New Roman" panose="02020603050405020304" pitchFamily="18" charset="0"/>
                <a:cs typeface="Times New Roman" panose="02020603050405020304" pitchFamily="18" charset="0"/>
              </a:rPr>
              <a:t>напряжения</a:t>
            </a:r>
            <a:r>
              <a:rPr lang="ru-RU" sz="2200" dirty="0">
                <a:solidFill>
                  <a:schemeClr val="bg1"/>
                </a:solidFill>
                <a:latin typeface="Times New Roman" panose="02020603050405020304" pitchFamily="18" charset="0"/>
                <a:cs typeface="Times New Roman" panose="02020603050405020304" pitchFamily="18" charset="0"/>
              </a:rPr>
              <a:t/>
            </a:r>
            <a:br>
              <a:rPr lang="ru-RU" sz="2200" dirty="0">
                <a:solidFill>
                  <a:schemeClr val="bg1"/>
                </a:solidFill>
                <a:latin typeface="Times New Roman" panose="02020603050405020304" pitchFamily="18" charset="0"/>
                <a:cs typeface="Times New Roman" panose="02020603050405020304" pitchFamily="18" charset="0"/>
              </a:rPr>
            </a:br>
            <a:r>
              <a:rPr lang="ru-RU" sz="22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Делитель напряжения позволяет получить </a:t>
            </a:r>
            <a:r>
              <a:rPr lang="ru-RU" sz="2200" b="1" i="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меньшее напряжение из большего</a:t>
            </a:r>
            <a:r>
              <a:rPr lang="ru-RU" sz="22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напряжение может быть как постоянным, так и переменным</a:t>
            </a:r>
            <a:r>
              <a:rPr lang="ru-RU"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sz="half" idx="1"/>
              </p:nvPr>
            </p:nvSpPr>
            <p:spPr>
              <a:xfrm>
                <a:off x="87923" y="967154"/>
                <a:ext cx="7130562" cy="5829300"/>
              </a:xfrm>
              <a:solidFill>
                <a:schemeClr val="accent6">
                  <a:lumMod val="20000"/>
                  <a:lumOff val="80000"/>
                </a:schemeClr>
              </a:solidFill>
            </p:spPr>
            <p:txBody>
              <a:bodyPr>
                <a:normAutofit fontScale="70000" lnSpcReduction="20000"/>
              </a:bodyPr>
              <a:lstStyle/>
              <a:p>
                <a:pPr>
                  <a:lnSpc>
                    <a:spcPct val="107000"/>
                  </a:lnSpc>
                  <a:spcBef>
                    <a:spcPts val="790"/>
                  </a:spcBef>
                  <a:spcAft>
                    <a:spcPts val="0"/>
                  </a:spcAft>
                </a:pP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Для того, чтобы получить из исходного напряжения лишь его часть используется делитель напряжения (</a:t>
                </a:r>
                <a:r>
                  <a:rPr lang="ru-RU" dirty="0" err="1">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voltagedivider</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Это схема, строящаяся на основе пары </a:t>
                </a:r>
                <a:r>
                  <a:rPr lang="ru-RU" u="sng" dirty="0" smtClean="0">
                    <a:solidFill>
                      <a:srgbClr val="662266"/>
                    </a:solidFill>
                    <a:latin typeface="Times New Roman" panose="02020603050405020304" pitchFamily="18" charset="0"/>
                    <a:ea typeface="Times New Roman" panose="02020603050405020304" pitchFamily="18" charset="0"/>
                    <a:cs typeface="Times New Roman" panose="02020603050405020304" pitchFamily="18" charset="0"/>
                    <a:hlinkClick r:id="rId3" tooltip="схемотехника:резисторы"/>
                  </a:rPr>
                  <a:t>резисторов</a:t>
                </a:r>
                <a:endParaRPr lang="ru-RU" u="sng" dirty="0" smtClean="0">
                  <a:solidFill>
                    <a:srgbClr val="662266"/>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790"/>
                  </a:spcBef>
                  <a:spcAft>
                    <a:spcPts val="0"/>
                  </a:spcAft>
                </a:pP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примере, на вход подаются стандартные 9 В. </a:t>
                </a:r>
                <a:r>
                  <a:rPr lang="ru-RU" b="1" i="1"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Но какое напряжение получится на выходе </a:t>
                </a:r>
                <a:r>
                  <a:rPr lang="ru-RU" b="1" i="1" dirty="0" err="1">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Vout</a:t>
                </a:r>
                <a:r>
                  <a:rPr lang="ru-RU" b="1" i="1"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Или эквивалентный вопрос: какое напряжение покажет вольтметр?</a:t>
                </a:r>
              </a:p>
              <a:p>
                <a:pPr>
                  <a:lnSpc>
                    <a:spcPct val="107000"/>
                  </a:lnSpc>
                  <a:spcBef>
                    <a:spcPts val="790"/>
                  </a:spcBef>
                  <a:spcAft>
                    <a:spcPts val="0"/>
                  </a:spcAft>
                </a:pP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Ток, протекающий через R</a:t>
                </a:r>
                <a:r>
                  <a:rPr lang="ru-RU" sz="17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и R</a:t>
                </a:r>
                <a:r>
                  <a:rPr lang="ru-RU" sz="17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одинаков пока к выходу </a:t>
                </a:r>
                <a:r>
                  <a:rPr lang="ru-RU" dirty="0" err="1">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Vout</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ничего не подключено. А суммарное сопротивление пары резисторов при последовательном </a:t>
                </a: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соединении:</a:t>
                </a:r>
              </a:p>
              <a:p>
                <a:pPr marL="0" indent="0">
                  <a:lnSpc>
                    <a:spcPct val="107000"/>
                  </a:lnSpc>
                  <a:spcBef>
                    <a:spcPts val="790"/>
                  </a:spcBef>
                  <a:spcAft>
                    <a:spcPts val="0"/>
                  </a:spcAft>
                  <a:buNone/>
                </a:pPr>
                <a:r>
                  <a:rPr lang="en-US" sz="2900" dirty="0" err="1"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Rt</a:t>
                </a:r>
                <a:r>
                  <a:rPr lang="en-US"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R1+ R2 +900 </a:t>
                </a:r>
                <a:r>
                  <a:rPr lang="ru-RU"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Ом</a:t>
                </a:r>
              </a:p>
              <a:p>
                <a:pPr>
                  <a:lnSpc>
                    <a:spcPct val="107000"/>
                  </a:lnSpc>
                  <a:spcBef>
                    <a:spcPts val="790"/>
                  </a:spcBef>
                  <a:spcAft>
                    <a:spcPts val="0"/>
                  </a:spcAft>
                </a:pP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Таким образом, сила тока протекающая через </a:t>
                </a: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резисторы</a:t>
                </a:r>
              </a:p>
              <a:p>
                <a:pPr marL="0" lvl="0" indent="0">
                  <a:lnSpc>
                    <a:spcPct val="107000"/>
                  </a:lnSpc>
                  <a:spcBef>
                    <a:spcPts val="790"/>
                  </a:spcBef>
                  <a:buNone/>
                </a:pPr>
                <a:r>
                  <a:rPr lang="en-US"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𝑈</m:t>
                        </m:r>
                      </m:num>
                      <m:den>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𝑅𝑡</m:t>
                        </m:r>
                      </m:den>
                    </m:f>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9</m:t>
                        </m:r>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900</m:t>
                        </m:r>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𝑜</m:t>
                        </m:r>
                        <m:r>
                          <a:rPr lang="ru-RU"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м</m:t>
                        </m:r>
                      </m:den>
                    </m:f>
                    <m: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ru-RU"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0,01 А=10мА</a:t>
                </a:r>
                <a:endParaRPr lang="ru-RU"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Bef>
                    <a:spcPts val="790"/>
                  </a:spcBef>
                </a:pP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Теперь, когда нам известен ток в R2, </a:t>
                </a: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рассчитываем </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напряжение вокруг него</a:t>
                </a: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900" dirty="0" err="1"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Vout</a:t>
                </a:r>
                <a:r>
                  <a:rPr lang="ru-RU"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I</a:t>
                </a:r>
                <a:r>
                  <a:rPr lang="ru-RU"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R2 = 0</a:t>
                </a:r>
                <a:r>
                  <a:rPr lang="ru-RU"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01</a:t>
                </a:r>
                <a:r>
                  <a:rPr lang="ru-RU"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А • </a:t>
                </a:r>
                <a:r>
                  <a:rPr lang="ru-RU" sz="2900"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500Ом =</a:t>
                </a:r>
                <a:r>
                  <a:rPr lang="ru-RU"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5В</a:t>
                </a:r>
              </a:p>
              <a:p>
                <a:pPr marL="0" indent="0">
                  <a:lnSpc>
                    <a:spcPct val="107000"/>
                  </a:lnSpc>
                  <a:spcBef>
                    <a:spcPts val="790"/>
                  </a:spcBef>
                  <a:spcAft>
                    <a:spcPts val="0"/>
                  </a:spcAft>
                  <a:buNone/>
                </a:pPr>
                <a:endPar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790"/>
                  </a:spcBef>
                  <a:spcAft>
                    <a:spcPts val="0"/>
                  </a:spcAft>
                </a:pP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Или </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если </a:t>
                </a:r>
                <a:r>
                  <a:rPr lang="ru-RU" dirty="0" smtClean="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оставить </a:t>
                </a:r>
                <a:r>
                  <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формулу в общем </a:t>
                </a:r>
                <a:r>
                  <a:rPr lang="ru-RU"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виде:Vout</a:t>
                </a:r>
                <a:r>
                  <a:rPr lang="en-US" sz="2900"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rPr>
                  <a:t> =Vin</a:t>
                </a:r>
                <a14:m>
                  <m:oMath xmlns:m="http://schemas.openxmlformats.org/officeDocument/2006/math">
                    <m:f>
                      <m:fPr>
                        <m:ctrlPr>
                          <a:rPr lang="en-US" sz="290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900" b="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𝑅</m:t>
                        </m:r>
                        <m:r>
                          <a:rPr lang="en-US" sz="2900" b="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 2</m:t>
                        </m:r>
                      </m:num>
                      <m:den>
                        <m:r>
                          <a:rPr lang="en-US" sz="2900" b="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𝑅</m:t>
                        </m:r>
                        <m:r>
                          <a:rPr lang="en-US" sz="2900" b="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1+</m:t>
                        </m:r>
                        <m:r>
                          <a:rPr lang="en-US" sz="2900" b="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𝑅</m:t>
                        </m:r>
                        <m:r>
                          <a:rPr lang="en-US" sz="2900" b="0" i="1">
                            <a:solidFill>
                              <a:srgbClr val="211F21"/>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90"/>
                  </a:spcBef>
                  <a:spcAft>
                    <a:spcPts val="0"/>
                  </a:spcAft>
                </a:pPr>
                <a:endParaRPr lang="ru-RU" dirty="0">
                  <a:solidFill>
                    <a:srgbClr val="211F2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790"/>
                  </a:spcBef>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sz="half" idx="1"/>
              </p:nvPr>
            </p:nvSpPr>
            <p:spPr>
              <a:xfrm>
                <a:off x="87923" y="967154"/>
                <a:ext cx="7130562" cy="5829300"/>
              </a:xfrm>
              <a:blipFill rotWithShape="0">
                <a:blip r:embed="rId4"/>
                <a:stretch>
                  <a:fillRect l="-855" t="-1255" r="-1538"/>
                </a:stretch>
              </a:blipFill>
            </p:spPr>
            <p:txBody>
              <a:bodyPr/>
              <a:lstStyle/>
              <a:p>
                <a:r>
                  <a:rPr lang="ru-RU">
                    <a:noFill/>
                  </a:rPr>
                  <a:t> </a:t>
                </a:r>
              </a:p>
            </p:txBody>
          </p:sp>
        </mc:Fallback>
      </mc:AlternateContent>
      <p:sp>
        <p:nvSpPr>
          <p:cNvPr id="14" name="Прямоугольник 13"/>
          <p:cNvSpPr/>
          <p:nvPr/>
        </p:nvSpPr>
        <p:spPr>
          <a:xfrm>
            <a:off x="7341577" y="4580463"/>
            <a:ext cx="4774221" cy="2215991"/>
          </a:xfrm>
          <a:prstGeom prst="rect">
            <a:avLst/>
          </a:prstGeom>
          <a:solidFill>
            <a:schemeClr val="accent6">
              <a:lumMod val="20000"/>
              <a:lumOff val="80000"/>
            </a:schemeClr>
          </a:solidFill>
        </p:spPr>
        <p:txBody>
          <a:bodyPr wrap="square">
            <a:spAutoFit/>
          </a:bodyPr>
          <a:lstStyle/>
          <a:p>
            <a:r>
              <a:rPr lang="ru-RU" sz="2000" dirty="0">
                <a:solidFill>
                  <a:srgbClr val="211F21"/>
                </a:solidFill>
                <a:latin typeface="Times New Roman" panose="02020603050405020304" pitchFamily="18" charset="0"/>
                <a:ea typeface="Times New Roman" panose="02020603050405020304" pitchFamily="18" charset="0"/>
              </a:rPr>
              <a:t>Так с помощью пары резисторов мы изменили значение входного напряжения </a:t>
            </a:r>
            <a:r>
              <a:rPr lang="ru-RU" sz="2000" b="1" dirty="0">
                <a:solidFill>
                  <a:srgbClr val="211F21"/>
                </a:solidFill>
                <a:latin typeface="Times New Roman" panose="02020603050405020304" pitchFamily="18" charset="0"/>
                <a:ea typeface="Times New Roman" panose="02020603050405020304" pitchFamily="18" charset="0"/>
              </a:rPr>
              <a:t>с 9 </a:t>
            </a:r>
            <a:r>
              <a:rPr lang="ru-RU" sz="2000" dirty="0">
                <a:solidFill>
                  <a:srgbClr val="211F21"/>
                </a:solidFill>
                <a:latin typeface="Times New Roman" panose="02020603050405020304" pitchFamily="18" charset="0"/>
                <a:ea typeface="Times New Roman" panose="02020603050405020304" pitchFamily="18" charset="0"/>
              </a:rPr>
              <a:t>до </a:t>
            </a:r>
            <a:r>
              <a:rPr lang="ru-RU" sz="2000" b="1" dirty="0">
                <a:solidFill>
                  <a:srgbClr val="211F21"/>
                </a:solidFill>
                <a:latin typeface="Times New Roman" panose="02020603050405020304" pitchFamily="18" charset="0"/>
                <a:ea typeface="Times New Roman" panose="02020603050405020304" pitchFamily="18" charset="0"/>
              </a:rPr>
              <a:t>5 В</a:t>
            </a:r>
            <a:r>
              <a:rPr lang="ru-RU" sz="2000" dirty="0">
                <a:solidFill>
                  <a:srgbClr val="211F21"/>
                </a:solidFill>
                <a:latin typeface="Times New Roman" panose="02020603050405020304" pitchFamily="18" charset="0"/>
                <a:ea typeface="Times New Roman" panose="02020603050405020304" pitchFamily="18" charset="0"/>
              </a:rPr>
              <a:t>. Это простой способ получить несколько различных напряжений в одной схеме, оставив при этом только один источник </a:t>
            </a:r>
            <a:r>
              <a:rPr lang="ru-RU" sz="2000" dirty="0" smtClean="0">
                <a:solidFill>
                  <a:srgbClr val="211F21"/>
                </a:solidFill>
                <a:latin typeface="Times New Roman" panose="02020603050405020304" pitchFamily="18" charset="0"/>
                <a:ea typeface="Times New Roman" panose="02020603050405020304" pitchFamily="18" charset="0"/>
              </a:rPr>
              <a:t>питания</a:t>
            </a:r>
          </a:p>
          <a:p>
            <a:endParaRPr lang="ru-RU" dirty="0">
              <a:solidFill>
                <a:srgbClr val="211F21"/>
              </a:solidFill>
              <a:latin typeface="Times New Roman" panose="02020603050405020304" pitchFamily="18" charset="0"/>
            </a:endParaRPr>
          </a:p>
        </p:txBody>
      </p:sp>
      <p:pic>
        <p:nvPicPr>
          <p:cNvPr id="5" name="Рисунок 4"/>
          <p:cNvPicPr>
            <a:picLocks/>
          </p:cNvPicPr>
          <p:nvPr/>
        </p:nvPicPr>
        <p:blipFill>
          <a:blip r:embed="rId5"/>
          <a:stretch>
            <a:fillRect/>
          </a:stretch>
        </p:blipFill>
        <p:spPr>
          <a:xfrm>
            <a:off x="7341577" y="967154"/>
            <a:ext cx="4773600" cy="3520800"/>
          </a:xfrm>
          <a:prstGeom prst="rect">
            <a:avLst/>
          </a:prstGeom>
        </p:spPr>
      </p:pic>
    </p:spTree>
    <p:extLst>
      <p:ext uri="{BB962C8B-B14F-4D97-AF65-F5344CB8AC3E}">
        <p14:creationId xmlns:p14="http://schemas.microsoft.com/office/powerpoint/2010/main" val="3307236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23" y="79132"/>
            <a:ext cx="12019085" cy="474784"/>
          </a:xfrm>
          <a:solidFill>
            <a:schemeClr val="accent5">
              <a:lumMod val="50000"/>
            </a:schemeClr>
          </a:solidFill>
        </p:spPr>
        <p:txBody>
          <a:bodyPr>
            <a:normAutofit fontScale="90000"/>
          </a:bodyPr>
          <a:lstStyle/>
          <a:p>
            <a:pPr algn="ctr"/>
            <a:r>
              <a:rPr lang="ru-RU" sz="2800" b="1" i="1" dirty="0" smtClean="0">
                <a:solidFill>
                  <a:schemeClr val="bg1"/>
                </a:solidFill>
                <a:latin typeface="Times New Roman" pitchFamily="18" charset="0"/>
                <a:cs typeface="Times New Roman" pitchFamily="18" charset="0"/>
              </a:rPr>
              <a:t>Вопросы для закрепления материала:</a:t>
            </a:r>
            <a:endParaRPr lang="ru-RU" sz="28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87923" y="633045"/>
            <a:ext cx="12019085" cy="6145823"/>
          </a:xfrm>
          <a:solidFill>
            <a:schemeClr val="accent6">
              <a:lumMod val="20000"/>
              <a:lumOff val="80000"/>
            </a:schemeClr>
          </a:solidFill>
        </p:spPr>
        <p:txBody>
          <a:bodyPr>
            <a:normAutofit fontScale="92500" lnSpcReduction="20000"/>
          </a:bodyPr>
          <a:lstStyle/>
          <a:p>
            <a:pPr>
              <a:buNone/>
            </a:pPr>
            <a:r>
              <a:rPr lang="ru-RU" dirty="0" smtClean="0"/>
              <a:t/>
            </a:r>
            <a:br>
              <a:rPr lang="ru-RU" dirty="0" smtClean="0"/>
            </a:br>
            <a:r>
              <a:rPr lang="ru-RU" dirty="0" smtClean="0">
                <a:latin typeface="Times New Roman" pitchFamily="18" charset="0"/>
                <a:cs typeface="Times New Roman" pitchFamily="18" charset="0"/>
              </a:rPr>
              <a:t>1. Из каких элементов состоят радиотехнические цепи?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2. Какие элементы электрической цепи называются пассивными?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3.Какие соединения элементов электрической цепи вы знаете?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4. Дайте характеристику пассивных элементов (резисторов, конденсаторов, катушек индуктивности).</a:t>
            </a:r>
          </a:p>
          <a:p>
            <a:pPr lvl="0">
              <a:buNone/>
            </a:pPr>
            <a:r>
              <a:rPr lang="ru-RU" dirty="0" smtClean="0">
                <a:latin typeface="Times New Roman" pitchFamily="18" charset="0"/>
                <a:cs typeface="Times New Roman" pitchFamily="18" charset="0"/>
              </a:rPr>
              <a:t>   5. </a:t>
            </a:r>
            <a:r>
              <a:rPr lang="ru-RU" b="1" i="1" dirty="0" smtClean="0">
                <a:latin typeface="Times New Roman" pitchFamily="18" charset="0"/>
                <a:cs typeface="Times New Roman" pitchFamily="18" charset="0"/>
              </a:rPr>
              <a:t>Решение задач на закрепление материала</a:t>
            </a:r>
            <a:br>
              <a:rPr lang="ru-RU" b="1" i="1" dirty="0" smtClean="0">
                <a:latin typeface="Times New Roman" pitchFamily="18" charset="0"/>
                <a:cs typeface="Times New Roman" pitchFamily="18" charset="0"/>
              </a:rPr>
            </a:br>
            <a:r>
              <a:rPr lang="ru-RU" dirty="0" smtClean="0">
                <a:latin typeface="Times New Roman" pitchFamily="18" charset="0"/>
                <a:cs typeface="Times New Roman" pitchFamily="18" charset="0"/>
              </a:rPr>
              <a:t>6.Задача. </a:t>
            </a:r>
            <a:r>
              <a:rPr lang="ru-RU" b="1" i="1" dirty="0" smtClean="0">
                <a:latin typeface="Times New Roman" pitchFamily="18" charset="0"/>
                <a:cs typeface="Times New Roman" pitchFamily="18" charset="0"/>
              </a:rPr>
              <a:t>Определить сопротивление резистора с шестью цветовыми полосами, выполнить проверку истинности его сопротивления, используя для этих целей цифровой </a:t>
            </a:r>
            <a:r>
              <a:rPr lang="ru-RU" b="1" i="1" dirty="0" err="1" smtClean="0">
                <a:latin typeface="Times New Roman" pitchFamily="18" charset="0"/>
                <a:cs typeface="Times New Roman" pitchFamily="18" charset="0"/>
              </a:rPr>
              <a:t>мультиметр</a:t>
            </a:r>
            <a:r>
              <a:rPr lang="ru-RU" b="1" i="1" dirty="0" smtClean="0">
                <a:latin typeface="Times New Roman" pitchFamily="18" charset="0"/>
                <a:cs typeface="Times New Roman" pitchFamily="18" charset="0"/>
              </a:rPr>
              <a:t>.</a:t>
            </a:r>
            <a:br>
              <a:rPr lang="ru-RU" b="1" i="1" dirty="0" smtClean="0">
                <a:latin typeface="Times New Roman" pitchFamily="18" charset="0"/>
                <a:cs typeface="Times New Roman" pitchFamily="18" charset="0"/>
              </a:rPr>
            </a:br>
            <a:r>
              <a:rPr lang="ru-RU" b="1" i="1" dirty="0" smtClean="0">
                <a:solidFill>
                  <a:srgbClr val="C00000"/>
                </a:solidFill>
                <a:latin typeface="Times New Roman" pitchFamily="18" charset="0"/>
                <a:cs typeface="Times New Roman" pitchFamily="18" charset="0"/>
              </a:rPr>
              <a:t>Задание на дом.</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1. Б.И </a:t>
            </a:r>
            <a:r>
              <a:rPr lang="ru-RU" dirty="0" err="1" smtClean="0">
                <a:latin typeface="Times New Roman" pitchFamily="18" charset="0"/>
                <a:cs typeface="Times New Roman" pitchFamily="18" charset="0"/>
              </a:rPr>
              <a:t>Петленко</a:t>
            </a:r>
            <a:r>
              <a:rPr lang="ru-RU" dirty="0" smtClean="0">
                <a:latin typeface="Times New Roman" pitchFamily="18" charset="0"/>
                <a:cs typeface="Times New Roman" pitchFamily="18" charset="0"/>
              </a:rPr>
              <a:t> Электротехника и электроника: учебник для сред. проф. образования М.: Издательский центр «Академия», 2004.-320с. </a:t>
            </a:r>
          </a:p>
          <a:p>
            <a:pPr lvl="0">
              <a:buNone/>
            </a:pPr>
            <a:r>
              <a:rPr lang="ru-RU" dirty="0" smtClean="0">
                <a:latin typeface="Times New Roman" pitchFamily="18" charset="0"/>
                <a:cs typeface="Times New Roman" pitchFamily="18" charset="0"/>
              </a:rPr>
              <a:t>Читать:</a:t>
            </a:r>
          </a:p>
          <a:p>
            <a:pPr lvl="0">
              <a:buNone/>
            </a:pPr>
            <a:r>
              <a:rPr lang="ru-RU" dirty="0" smtClean="0">
                <a:latin typeface="Times New Roman" pitchFamily="18" charset="0"/>
                <a:cs typeface="Times New Roman" pitchFamily="18" charset="0"/>
              </a:rPr>
              <a:t>-Глава7. Полупроводниковые приборы.; </a:t>
            </a:r>
          </a:p>
          <a:p>
            <a:pPr lvl="0">
              <a:buNone/>
            </a:pPr>
            <a:r>
              <a:rPr lang="ru-RU" dirty="0" smtClean="0">
                <a:latin typeface="Times New Roman" pitchFamily="18" charset="0"/>
                <a:cs typeface="Times New Roman" pitchFamily="18" charset="0"/>
              </a:rPr>
              <a:t>-Глава8. Электронные устройства.</a:t>
            </a:r>
            <a:r>
              <a:rPr lang="ru-RU" dirty="0">
                <a:solidFill>
                  <a:prstClr val="black"/>
                </a:solidFill>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Журавлёва Л.В. «Радиоэлектроника» Читать стр. 85-93. </a:t>
            </a:r>
          </a:p>
          <a:p>
            <a:pPr>
              <a:buNone/>
            </a:pPr>
            <a:r>
              <a:rPr lang="ru-RU" dirty="0" smtClean="0">
                <a:latin typeface="Times New Roman" pitchFamily="18" charset="0"/>
                <a:cs typeface="Times New Roman" pitchFamily="18" charset="0"/>
              </a:rPr>
              <a:t>   Ответить на контрольные вопросы стр.93</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31" y="61547"/>
            <a:ext cx="12010292" cy="668215"/>
          </a:xfrm>
          <a:solidFill>
            <a:schemeClr val="accent5">
              <a:lumMod val="50000"/>
            </a:schemeClr>
          </a:solidFill>
        </p:spPr>
        <p:txBody>
          <a:bodyPr>
            <a:normAutofit fontScale="90000"/>
          </a:bodyPr>
          <a:lstStyle/>
          <a:p>
            <a:pPr algn="ctr"/>
            <a:r>
              <a:rPr lang="ru-RU" sz="2700" dirty="0" smtClean="0">
                <a:solidFill>
                  <a:schemeClr val="bg1"/>
                </a:solidFill>
                <a:latin typeface="Times New Roman" panose="02020603050405020304" pitchFamily="18" charset="0"/>
                <a:cs typeface="Times New Roman" panose="02020603050405020304" pitchFamily="18" charset="0"/>
              </a:rPr>
              <a:t>Задачи для закрепления материала </a:t>
            </a:r>
            <a:br>
              <a:rPr lang="ru-RU" sz="2700" dirty="0" smtClean="0">
                <a:solidFill>
                  <a:schemeClr val="bg1"/>
                </a:solidFill>
                <a:latin typeface="Times New Roman" panose="02020603050405020304" pitchFamily="18" charset="0"/>
                <a:cs typeface="Times New Roman" panose="02020603050405020304" pitchFamily="18" charset="0"/>
              </a:rPr>
            </a:br>
            <a:r>
              <a:rPr lang="ru-RU" sz="2700" dirty="0" smtClean="0">
                <a:solidFill>
                  <a:schemeClr val="bg1"/>
                </a:solidFill>
                <a:latin typeface="Times New Roman" panose="02020603050405020304" pitchFamily="18" charset="0"/>
                <a:cs typeface="Times New Roman" panose="02020603050405020304" pitchFamily="18" charset="0"/>
              </a:rPr>
              <a:t>Тема: «Соединение приемников электроэнергии»</a:t>
            </a:r>
            <a:endParaRPr lang="ru-RU" sz="2700" dirty="0"/>
          </a:p>
        </p:txBody>
      </p:sp>
      <p:sp>
        <p:nvSpPr>
          <p:cNvPr id="3" name="Содержимое 2"/>
          <p:cNvSpPr>
            <a:spLocks noGrp="1"/>
          </p:cNvSpPr>
          <p:nvPr>
            <p:ph sz="half" idx="1"/>
          </p:nvPr>
        </p:nvSpPr>
        <p:spPr>
          <a:xfrm>
            <a:off x="79131" y="817685"/>
            <a:ext cx="6184509" cy="5969977"/>
          </a:xfrm>
          <a:solidFill>
            <a:schemeClr val="accent6">
              <a:lumMod val="40000"/>
              <a:lumOff val="60000"/>
            </a:schemeClr>
          </a:solidFill>
        </p:spPr>
        <p:txBody>
          <a:bodyPr/>
          <a:lstStyle/>
          <a:p>
            <a:pPr>
              <a:buNone/>
            </a:pPr>
            <a:r>
              <a:rPr lang="ru-RU"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Резисторы </a:t>
            </a:r>
            <a:r>
              <a:rPr lang="en-US" b="1" dirty="0" smtClean="0">
                <a:latin typeface="Times New Roman" panose="02020603050405020304" pitchFamily="18" charset="0"/>
                <a:cs typeface="Times New Roman" panose="02020603050405020304" pitchFamily="18" charset="0"/>
              </a:rPr>
              <a:t>r1=</a:t>
            </a:r>
            <a:r>
              <a:rPr lang="ru-RU" b="1" dirty="0" smtClean="0">
                <a:latin typeface="Times New Roman" panose="02020603050405020304" pitchFamily="18" charset="0"/>
                <a:cs typeface="Times New Roman" panose="02020603050405020304" pitchFamily="18" charset="0"/>
              </a:rPr>
              <a:t>15 Ом, </a:t>
            </a:r>
            <a:r>
              <a:rPr lang="en-US" b="1" dirty="0" smtClean="0">
                <a:latin typeface="Times New Roman" panose="02020603050405020304" pitchFamily="18" charset="0"/>
                <a:cs typeface="Times New Roman" panose="02020603050405020304" pitchFamily="18" charset="0"/>
              </a:rPr>
              <a:t>r2</a:t>
            </a:r>
            <a:r>
              <a:rPr lang="ru-RU" b="1" dirty="0" smtClean="0">
                <a:latin typeface="Times New Roman" panose="02020603050405020304" pitchFamily="18" charset="0"/>
                <a:cs typeface="Times New Roman" panose="02020603050405020304" pitchFamily="18" charset="0"/>
              </a:rPr>
              <a:t> =12 Ом, и </a:t>
            </a:r>
            <a:r>
              <a:rPr lang="en-US" b="1" dirty="0" smtClean="0">
                <a:latin typeface="Times New Roman" panose="02020603050405020304" pitchFamily="18" charset="0"/>
                <a:cs typeface="Times New Roman" panose="02020603050405020304" pitchFamily="18" charset="0"/>
              </a:rPr>
              <a:t> r3= </a:t>
            </a:r>
            <a:r>
              <a:rPr lang="ru-RU" b="1" dirty="0" smtClean="0">
                <a:latin typeface="Times New Roman" panose="02020603050405020304" pitchFamily="18" charset="0"/>
                <a:cs typeface="Times New Roman" panose="02020603050405020304" pitchFamily="18" charset="0"/>
              </a:rPr>
              <a:t>6 Ом соединены так, как показано на рисунке. Найти общее сопротивление схемы.</a:t>
            </a:r>
          </a:p>
          <a:p>
            <a:pPr marL="0" indent="0">
              <a:buNone/>
            </a:pP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Содержимое 3"/>
          <p:cNvSpPr>
            <a:spLocks noGrp="1"/>
          </p:cNvSpPr>
          <p:nvPr>
            <p:ph sz="half" idx="2"/>
          </p:nvPr>
        </p:nvSpPr>
        <p:spPr>
          <a:xfrm>
            <a:off x="6537959" y="817685"/>
            <a:ext cx="5551463" cy="5969977"/>
          </a:xfrm>
          <a:solidFill>
            <a:schemeClr val="accent6">
              <a:lumMod val="40000"/>
              <a:lumOff val="60000"/>
            </a:schemeClr>
          </a:solidFill>
        </p:spPr>
        <p:txBody>
          <a:bodyPr/>
          <a:lstStyle/>
          <a:p>
            <a:pPr>
              <a:buNone/>
            </a:pPr>
            <a:r>
              <a:rPr lang="ru-RU"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 Восемь одинаковых ламп накаливания сопротивлением 200 Ом каждая включены параллельно. Определить общее сопротивление цепи</a:t>
            </a:r>
          </a:p>
          <a:p>
            <a:pPr>
              <a:buNone/>
            </a:pP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0852" t="7137" r="55878" b="71273"/>
          <a:stretch/>
        </p:blipFill>
        <p:spPr>
          <a:xfrm>
            <a:off x="193431" y="2602523"/>
            <a:ext cx="5932755" cy="409721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61546"/>
            <a:ext cx="12054254" cy="571500"/>
          </a:xfrm>
          <a:solidFill>
            <a:srgbClr val="002060"/>
          </a:solidFill>
        </p:spPr>
        <p:txBody>
          <a:bodyPr>
            <a:normAutofit fontScale="90000"/>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Задача для закрепления материала  </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Тема: «Принцип работы трансформатора»</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8" y="738554"/>
            <a:ext cx="11992708" cy="5988356"/>
          </a:xfrm>
          <a:solidFill>
            <a:schemeClr val="accent6">
              <a:lumMod val="20000"/>
              <a:lumOff val="80000"/>
            </a:schemeClr>
          </a:solidFill>
        </p:spPr>
        <p:txBody>
          <a:bodyPr>
            <a:normAutofit/>
          </a:bodyPr>
          <a:lstStyle/>
          <a:p>
            <a:pPr>
              <a:buNone/>
            </a:pPr>
            <a:r>
              <a:rPr lang="ru-RU" sz="2400" b="1" dirty="0" smtClean="0">
                <a:latin typeface="Times New Roman" panose="02020603050405020304" pitchFamily="18" charset="0"/>
                <a:cs typeface="Times New Roman" panose="02020603050405020304" pitchFamily="18" charset="0"/>
              </a:rPr>
              <a:t>3. Первичное напряжение трансформатора составляет 220В. Первичная обмотка имеет 300 витков, вторичная-49. Определить вторичное напряжение трансформатора.</a:t>
            </a:r>
            <a:endParaRPr lang="ru-RU" sz="2400" b="1" dirty="0">
              <a:latin typeface="Times New Roman" panose="02020603050405020304" pitchFamily="18" charset="0"/>
              <a:cs typeface="Times New Roman" panose="02020603050405020304" pitchFamily="18" charset="0"/>
            </a:endParaRPr>
          </a:p>
        </p:txBody>
      </p:sp>
      <p:pic>
        <p:nvPicPr>
          <p:cNvPr id="5" name="Picture 2" descr="https://bigenc.ru/media/2016/10/27/1235183871/12198%20-12199.jpg"/>
          <p:cNvPicPr>
            <a:picLocks noChangeAspect="1" noChangeArrowheads="1"/>
          </p:cNvPicPr>
          <p:nvPr/>
        </p:nvPicPr>
        <p:blipFill rotWithShape="1">
          <a:blip r:embed="rId2">
            <a:extLst>
              <a:ext uri="{28A0092B-C50C-407E-A947-70E740481C1C}">
                <a14:useLocalDpi xmlns:a14="http://schemas.microsoft.com/office/drawing/2010/main" val="0"/>
              </a:ext>
            </a:extLst>
          </a:blip>
          <a:srcRect r="56103" b="8185"/>
          <a:stretch/>
        </p:blipFill>
        <p:spPr bwMode="auto">
          <a:xfrm>
            <a:off x="3230293" y="1512278"/>
            <a:ext cx="6335738" cy="508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34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24" y="70338"/>
            <a:ext cx="12027876" cy="580293"/>
          </a:xfrm>
          <a:solidFill>
            <a:srgbClr val="002060"/>
          </a:solidFill>
        </p:spPr>
        <p:txBody>
          <a:bodyPr>
            <a:normAutofit fontScale="90000"/>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Задача для закрепления материала</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 Тема: «Смешанное соединение приемников электроэнергии»</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7923" y="729762"/>
            <a:ext cx="5931877" cy="6031523"/>
          </a:xfrm>
          <a:solidFill>
            <a:schemeClr val="accent6">
              <a:lumMod val="20000"/>
              <a:lumOff val="80000"/>
            </a:schemeClr>
          </a:solidFill>
        </p:spPr>
        <p:txBody>
          <a:bodyPr>
            <a:normAutofit lnSpcReduction="10000"/>
          </a:bodyPr>
          <a:lstStyle/>
          <a:p>
            <a:r>
              <a:rPr lang="ru-RU" dirty="0" smtClean="0">
                <a:latin typeface="Times New Roman" panose="02020603050405020304" pitchFamily="18" charset="0"/>
                <a:cs typeface="Times New Roman" panose="02020603050405020304" pitchFamily="18" charset="0"/>
              </a:rPr>
              <a:t>Резисторы </a:t>
            </a:r>
            <a:r>
              <a:rPr lang="en-US" dirty="0" smtClean="0">
                <a:latin typeface="Times New Roman" panose="02020603050405020304" pitchFamily="18" charset="0"/>
                <a:cs typeface="Times New Roman" panose="02020603050405020304" pitchFamily="18" charset="0"/>
              </a:rPr>
              <a:t>r1=</a:t>
            </a:r>
            <a:r>
              <a:rPr lang="ru-RU" dirty="0" smtClean="0">
                <a:latin typeface="Times New Roman" panose="02020603050405020304" pitchFamily="18" charset="0"/>
                <a:cs typeface="Times New Roman" panose="02020603050405020304" pitchFamily="18" charset="0"/>
              </a:rPr>
              <a:t>15 Ом, </a:t>
            </a:r>
            <a:r>
              <a:rPr lang="en-US" dirty="0" smtClean="0">
                <a:latin typeface="Times New Roman" panose="02020603050405020304" pitchFamily="18" charset="0"/>
                <a:cs typeface="Times New Roman" panose="02020603050405020304" pitchFamily="18" charset="0"/>
              </a:rPr>
              <a:t>r2</a:t>
            </a:r>
            <a:r>
              <a:rPr lang="ru-RU" dirty="0" smtClean="0">
                <a:latin typeface="Times New Roman" panose="02020603050405020304" pitchFamily="18" charset="0"/>
                <a:cs typeface="Times New Roman" panose="02020603050405020304" pitchFamily="18" charset="0"/>
              </a:rPr>
              <a:t> =12 Ом, и </a:t>
            </a:r>
            <a:r>
              <a:rPr lang="en-US" dirty="0" smtClean="0">
                <a:latin typeface="Times New Roman" panose="02020603050405020304" pitchFamily="18" charset="0"/>
                <a:cs typeface="Times New Roman" panose="02020603050405020304" pitchFamily="18" charset="0"/>
              </a:rPr>
              <a:t> r3= </a:t>
            </a:r>
            <a:r>
              <a:rPr lang="ru-RU" dirty="0" smtClean="0">
                <a:latin typeface="Times New Roman" panose="02020603050405020304" pitchFamily="18" charset="0"/>
                <a:cs typeface="Times New Roman" panose="02020603050405020304" pitchFamily="18" charset="0"/>
              </a:rPr>
              <a:t>6 Ом соединены так, как показано на рисунке. Найти общее сопротивление схемы.</a:t>
            </a:r>
          </a:p>
          <a:p>
            <a:pPr marL="0" indent="0">
              <a:buNone/>
            </a:pP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6172200" y="729762"/>
                <a:ext cx="5943600" cy="6031523"/>
              </a:xfrm>
              <a:solidFill>
                <a:schemeClr val="accent6">
                  <a:lumMod val="20000"/>
                  <a:lumOff val="80000"/>
                </a:schemeClr>
              </a:solidFill>
            </p:spPr>
            <p:txBody>
              <a:bodyPr>
                <a:normAutofit lnSpcReduction="10000"/>
              </a:bodyPr>
              <a:lstStyle/>
              <a:p>
                <a:pPr marL="0" lvl="0" indent="0">
                  <a:buNone/>
                </a:pPr>
                <a:r>
                  <a:rPr lang="ru-RU" dirty="0" smtClean="0">
                    <a:solidFill>
                      <a:prstClr val="black"/>
                    </a:solidFill>
                    <a:latin typeface="Times New Roman" panose="02020603050405020304" pitchFamily="18" charset="0"/>
                    <a:cs typeface="Times New Roman" panose="02020603050405020304" pitchFamily="18" charset="0"/>
                  </a:rPr>
                  <a:t>   </a:t>
                </a:r>
                <a:r>
                  <a:rPr lang="ru-RU" b="1" dirty="0" smtClean="0">
                    <a:solidFill>
                      <a:prstClr val="black"/>
                    </a:solidFill>
                    <a:latin typeface="Times New Roman" panose="02020603050405020304" pitchFamily="18" charset="0"/>
                    <a:cs typeface="Times New Roman" panose="02020603050405020304" pitchFamily="18" charset="0"/>
                  </a:rPr>
                  <a:t>Решение</a:t>
                </a:r>
                <a:r>
                  <a:rPr lang="ru-RU" b="1" dirty="0">
                    <a:solidFill>
                      <a:prstClr val="black"/>
                    </a:solidFill>
                    <a:latin typeface="Times New Roman" panose="02020603050405020304" pitchFamily="18" charset="0"/>
                    <a:cs typeface="Times New Roman" panose="02020603050405020304" pitchFamily="18" charset="0"/>
                  </a:rPr>
                  <a:t>. </a:t>
                </a:r>
                <a:endParaRPr lang="ru-RU" b="1"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На </a:t>
                </a:r>
                <a:r>
                  <a:rPr lang="ru-RU" dirty="0">
                    <a:solidFill>
                      <a:prstClr val="black"/>
                    </a:solidFill>
                    <a:latin typeface="Times New Roman" panose="02020603050405020304" pitchFamily="18" charset="0"/>
                    <a:cs typeface="Times New Roman" panose="02020603050405020304" pitchFamily="18" charset="0"/>
                  </a:rPr>
                  <a:t>схеме выделяем участок, где резисторы </a:t>
                </a:r>
                <a:r>
                  <a:rPr lang="en-US" dirty="0">
                    <a:solidFill>
                      <a:prstClr val="black"/>
                    </a:solidFill>
                    <a:latin typeface="Times New Roman" panose="02020603050405020304" pitchFamily="18" charset="0"/>
                    <a:cs typeface="Times New Roman" panose="02020603050405020304" pitchFamily="18" charset="0"/>
                  </a:rPr>
                  <a:t>r1</a:t>
                </a:r>
                <a:r>
                  <a:rPr lang="ru-RU" dirty="0">
                    <a:solidFill>
                      <a:prstClr val="black"/>
                    </a:solidFill>
                    <a:latin typeface="Times New Roman" panose="02020603050405020304" pitchFamily="18" charset="0"/>
                    <a:cs typeface="Times New Roman" panose="02020603050405020304" pitchFamily="18" charset="0"/>
                  </a:rPr>
                  <a:t>и</a:t>
                </a:r>
                <a:r>
                  <a:rPr lang="en-US" dirty="0">
                    <a:solidFill>
                      <a:prstClr val="black"/>
                    </a:solidFill>
                    <a:latin typeface="Times New Roman" panose="02020603050405020304" pitchFamily="18" charset="0"/>
                    <a:cs typeface="Times New Roman" panose="02020603050405020304" pitchFamily="18" charset="0"/>
                  </a:rPr>
                  <a:t> r2</a:t>
                </a:r>
                <a:r>
                  <a:rPr lang="ru-RU" dirty="0">
                    <a:solidFill>
                      <a:prstClr val="black"/>
                    </a:solidFill>
                    <a:latin typeface="Times New Roman" panose="02020603050405020304" pitchFamily="18" charset="0"/>
                    <a:cs typeface="Times New Roman" panose="02020603050405020304" pitchFamily="18" charset="0"/>
                  </a:rPr>
                  <a:t> соединены параллельно. Сопротивление этого участка</a:t>
                </a:r>
              </a:p>
              <a:p>
                <a:pPr marL="0" lvl="0" indent="0">
                  <a:buNone/>
                </a:pPr>
                <a:r>
                  <a:rPr lang="en-US" dirty="0" smtClean="0">
                    <a:solidFill>
                      <a:prstClr val="black"/>
                    </a:solidFill>
                    <a:latin typeface="Times New Roman" panose="02020603050405020304" pitchFamily="18" charset="0"/>
                    <a:cs typeface="Times New Roman" panose="02020603050405020304" pitchFamily="18" charset="0"/>
                  </a:rPr>
                  <a:t>r2</a:t>
                </a:r>
                <a:r>
                  <a:rPr lang="ru-RU" dirty="0">
                    <a:solidFill>
                      <a:prstClr val="black"/>
                    </a:solidFill>
                    <a:latin typeface="Times New Roman" panose="02020603050405020304" pitchFamily="18" charset="0"/>
                    <a:cs typeface="Times New Roman" panose="02020603050405020304" pitchFamily="18" charset="0"/>
                  </a:rPr>
                  <a:t>,3= </a:t>
                </a:r>
                <a14:m>
                  <m:oMath xmlns:m="http://schemas.openxmlformats.org/officeDocument/2006/math">
                    <m:f>
                      <m:fPr>
                        <m:ctrlPr>
                          <a:rPr lang="en-US" i="1">
                            <a:solidFill>
                              <a:prstClr val="black"/>
                            </a:solidFill>
                            <a:latin typeface="Cambria Math" panose="02040503050406030204" pitchFamily="18" charset="0"/>
                            <a:cs typeface="Times New Roman" panose="02020603050405020304" pitchFamily="18" charset="0"/>
                          </a:rPr>
                        </m:ctrlPr>
                      </m:fPr>
                      <m:num>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2</m:t>
                        </m:r>
                        <m:r>
                          <a:rPr lang="en-US" i="1">
                            <a:solidFill>
                              <a:prstClr val="black"/>
                            </a:solidFill>
                            <a:latin typeface="Cambria Math" panose="02040503050406030204" pitchFamily="18" charset="0"/>
                            <a:cs typeface="Times New Roman" panose="02020603050405020304" pitchFamily="18" charset="0"/>
                          </a:rPr>
                          <m:t>∗</m:t>
                        </m:r>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3</m:t>
                        </m:r>
                      </m:num>
                      <m:den>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2</m:t>
                        </m:r>
                        <m:r>
                          <a:rPr lang="en-US" i="1">
                            <a:solidFill>
                              <a:prstClr val="black"/>
                            </a:solidFill>
                            <a:latin typeface="Cambria Math" panose="02040503050406030204" pitchFamily="18" charset="0"/>
                            <a:cs typeface="Times New Roman" panose="02020603050405020304" pitchFamily="18" charset="0"/>
                          </a:rPr>
                          <m:t>+</m:t>
                        </m:r>
                        <m:r>
                          <a:rPr lang="en-US" i="1">
                            <a:solidFill>
                              <a:prstClr val="black"/>
                            </a:solidFill>
                            <a:latin typeface="Cambria Math" panose="02040503050406030204" pitchFamily="18" charset="0"/>
                            <a:cs typeface="Times New Roman" panose="02020603050405020304" pitchFamily="18" charset="0"/>
                          </a:rPr>
                          <m:t>𝑟</m:t>
                        </m:r>
                        <m:r>
                          <a:rPr lang="en-US" i="1">
                            <a:solidFill>
                              <a:prstClr val="black"/>
                            </a:solidFill>
                            <a:latin typeface="Cambria Math" panose="02040503050406030204" pitchFamily="18" charset="0"/>
                            <a:cs typeface="Times New Roman" panose="02020603050405020304" pitchFamily="18" charset="0"/>
                          </a:rPr>
                          <m:t>3</m:t>
                        </m:r>
                      </m:den>
                    </m:f>
                    <m:r>
                      <a:rPr lang="en-US" i="1">
                        <a:solidFill>
                          <a:prstClr val="black"/>
                        </a:solidFill>
                        <a:latin typeface="Cambria Math" panose="02040503050406030204" pitchFamily="18" charset="0"/>
                        <a:cs typeface="Times New Roman" panose="02020603050405020304" pitchFamily="18" charset="0"/>
                      </a:rPr>
                      <m:t>=</m:t>
                    </m:r>
                    <m:f>
                      <m:fPr>
                        <m:ctrlPr>
                          <a:rPr lang="en-US" i="1">
                            <a:solidFill>
                              <a:prstClr val="black"/>
                            </a:solidFill>
                            <a:latin typeface="Cambria Math" panose="02040503050406030204" pitchFamily="18" charset="0"/>
                            <a:cs typeface="Times New Roman" panose="02020603050405020304" pitchFamily="18" charset="0"/>
                          </a:rPr>
                        </m:ctrlPr>
                      </m:fPr>
                      <m:num>
                        <m:r>
                          <a:rPr lang="en-US" i="1">
                            <a:solidFill>
                              <a:prstClr val="black"/>
                            </a:solidFill>
                            <a:latin typeface="Cambria Math" panose="02040503050406030204" pitchFamily="18" charset="0"/>
                            <a:cs typeface="Times New Roman" panose="02020603050405020304" pitchFamily="18" charset="0"/>
                          </a:rPr>
                          <m:t>12</m:t>
                        </m:r>
                        <m:r>
                          <a:rPr lang="en-US" i="1">
                            <a:solidFill>
                              <a:prstClr val="black"/>
                            </a:solidFill>
                            <a:latin typeface="Cambria Math" panose="02040503050406030204" pitchFamily="18" charset="0"/>
                            <a:cs typeface="Times New Roman" panose="02020603050405020304" pitchFamily="18" charset="0"/>
                          </a:rPr>
                          <m:t>∗</m:t>
                        </m:r>
                        <m:r>
                          <a:rPr lang="en-US" i="1">
                            <a:solidFill>
                              <a:prstClr val="black"/>
                            </a:solidFill>
                            <a:latin typeface="Cambria Math" panose="02040503050406030204" pitchFamily="18" charset="0"/>
                            <a:cs typeface="Times New Roman" panose="02020603050405020304" pitchFamily="18" charset="0"/>
                          </a:rPr>
                          <m:t>6</m:t>
                        </m:r>
                      </m:num>
                      <m:den>
                        <m:r>
                          <a:rPr lang="en-US" i="1">
                            <a:solidFill>
                              <a:prstClr val="black"/>
                            </a:solidFill>
                            <a:latin typeface="Cambria Math" panose="02040503050406030204" pitchFamily="18" charset="0"/>
                            <a:cs typeface="Times New Roman" panose="02020603050405020304" pitchFamily="18" charset="0"/>
                          </a:rPr>
                          <m:t>12</m:t>
                        </m:r>
                        <m:r>
                          <a:rPr lang="en-US" i="1">
                            <a:solidFill>
                              <a:prstClr val="black"/>
                            </a:solidFill>
                            <a:latin typeface="Cambria Math" panose="02040503050406030204" pitchFamily="18" charset="0"/>
                            <a:cs typeface="Times New Roman" panose="02020603050405020304" pitchFamily="18" charset="0"/>
                          </a:rPr>
                          <m:t>+</m:t>
                        </m:r>
                        <m:r>
                          <a:rPr lang="en-US" i="1">
                            <a:solidFill>
                              <a:prstClr val="black"/>
                            </a:solidFill>
                            <a:latin typeface="Cambria Math" panose="02040503050406030204" pitchFamily="18" charset="0"/>
                            <a:cs typeface="Times New Roman" panose="02020603050405020304" pitchFamily="18" charset="0"/>
                          </a:rPr>
                          <m:t>6</m:t>
                        </m:r>
                      </m:den>
                    </m:f>
                  </m:oMath>
                </a14:m>
                <a:r>
                  <a:rPr lang="en-US"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i="1" dirty="0">
                            <a:solidFill>
                              <a:prstClr val="black"/>
                            </a:solidFill>
                            <a:latin typeface="Cambria Math" panose="02040503050406030204" pitchFamily="18" charset="0"/>
                            <a:cs typeface="Times New Roman" panose="02020603050405020304" pitchFamily="18" charset="0"/>
                          </a:rPr>
                        </m:ctrlPr>
                      </m:fPr>
                      <m:num>
                        <m:r>
                          <a:rPr lang="en-US" i="1" dirty="0">
                            <a:solidFill>
                              <a:prstClr val="black"/>
                            </a:solidFill>
                            <a:latin typeface="Cambria Math" panose="02040503050406030204" pitchFamily="18" charset="0"/>
                            <a:cs typeface="Times New Roman" panose="02020603050405020304" pitchFamily="18" charset="0"/>
                          </a:rPr>
                          <m:t>72</m:t>
                        </m:r>
                      </m:num>
                      <m:den>
                        <m:r>
                          <a:rPr lang="en-US" i="1" dirty="0">
                            <a:solidFill>
                              <a:prstClr val="black"/>
                            </a:solidFill>
                            <a:latin typeface="Cambria Math" panose="02040503050406030204" pitchFamily="18" charset="0"/>
                            <a:cs typeface="Times New Roman" panose="02020603050405020304" pitchFamily="18" charset="0"/>
                          </a:rPr>
                          <m:t>18</m:t>
                        </m:r>
                      </m:den>
                    </m:f>
                    <m:r>
                      <a:rPr lang="en-US" i="1" dirty="0">
                        <a:solidFill>
                          <a:prstClr val="black"/>
                        </a:solidFill>
                        <a:latin typeface="Cambria Math" panose="02040503050406030204" pitchFamily="18" charset="0"/>
                        <a:cs typeface="Times New Roman" panose="02020603050405020304" pitchFamily="18" charset="0"/>
                      </a:rPr>
                      <m:t>=</m:t>
                    </m:r>
                  </m:oMath>
                </a14:m>
                <a:r>
                  <a:rPr lang="en-US" dirty="0">
                    <a:solidFill>
                      <a:prstClr val="black"/>
                    </a:solidFill>
                    <a:latin typeface="Times New Roman" panose="02020603050405020304" pitchFamily="18" charset="0"/>
                    <a:cs typeface="Times New Roman" panose="02020603050405020304" pitchFamily="18" charset="0"/>
                  </a:rPr>
                  <a:t>4</a:t>
                </a:r>
                <a:r>
                  <a:rPr lang="ru-RU" dirty="0">
                    <a:solidFill>
                      <a:prstClr val="black"/>
                    </a:solidFill>
                    <a:latin typeface="Times New Roman" panose="02020603050405020304" pitchFamily="18" charset="0"/>
                    <a:cs typeface="Times New Roman" panose="02020603050405020304" pitchFamily="18" charset="0"/>
                  </a:rPr>
                  <a:t>Ом</a:t>
                </a:r>
                <a:r>
                  <a:rPr lang="ru-RU" dirty="0" smtClean="0">
                    <a:solidFill>
                      <a:prstClr val="black"/>
                    </a:solidFill>
                    <a:latin typeface="Times New Roman" panose="02020603050405020304" pitchFamily="18" charset="0"/>
                    <a:cs typeface="Times New Roman" panose="02020603050405020304" pitchFamily="18" charset="0"/>
                  </a:rPr>
                  <a:t>.</a:t>
                </a:r>
                <a:endParaRPr lang="ru-RU" dirty="0">
                  <a:solidFill>
                    <a:prstClr val="black"/>
                  </a:solidFill>
                  <a:latin typeface="Times New Roman" panose="02020603050405020304" pitchFamily="18" charset="0"/>
                  <a:cs typeface="Times New Roman" panose="02020603050405020304" pitchFamily="18" charset="0"/>
                </a:endParaRPr>
              </a:p>
              <a:p>
                <a:pPr lvl="0"/>
                <a:r>
                  <a:rPr lang="ru-RU" dirty="0">
                    <a:solidFill>
                      <a:prstClr val="black"/>
                    </a:solidFill>
                    <a:latin typeface="Times New Roman" panose="02020603050405020304" pitchFamily="18" charset="0"/>
                    <a:cs typeface="Times New Roman" panose="02020603050405020304" pitchFamily="18" charset="0"/>
                  </a:rPr>
                  <a:t>Теперь упрощаем схему, заменив </a:t>
                </a:r>
                <a:r>
                  <a:rPr lang="en-US" dirty="0">
                    <a:solidFill>
                      <a:prstClr val="black"/>
                    </a:solidFill>
                    <a:latin typeface="Times New Roman" panose="02020603050405020304" pitchFamily="18" charset="0"/>
                    <a:cs typeface="Times New Roman" panose="02020603050405020304" pitchFamily="18" charset="0"/>
                  </a:rPr>
                  <a:t>r2</a:t>
                </a:r>
                <a:r>
                  <a:rPr lang="ru-RU" dirty="0">
                    <a:solidFill>
                      <a:prstClr val="black"/>
                    </a:solidFill>
                    <a:latin typeface="Times New Roman" panose="02020603050405020304" pitchFamily="18" charset="0"/>
                    <a:cs typeface="Times New Roman" panose="02020603050405020304" pitchFamily="18" charset="0"/>
                  </a:rPr>
                  <a:t> и </a:t>
                </a:r>
                <a:r>
                  <a:rPr lang="en-US" dirty="0">
                    <a:solidFill>
                      <a:prstClr val="black"/>
                    </a:solidFill>
                    <a:latin typeface="Times New Roman" panose="02020603050405020304" pitchFamily="18" charset="0"/>
                    <a:cs typeface="Times New Roman" panose="02020603050405020304" pitchFamily="18" charset="0"/>
                  </a:rPr>
                  <a:t>r3</a:t>
                </a:r>
                <a:r>
                  <a:rPr lang="ru-RU" dirty="0">
                    <a:solidFill>
                      <a:prstClr val="black"/>
                    </a:solidFill>
                    <a:latin typeface="Times New Roman" panose="02020603050405020304" pitchFamily="18" charset="0"/>
                    <a:cs typeface="Times New Roman" panose="02020603050405020304" pitchFamily="18" charset="0"/>
                  </a:rPr>
                  <a:t>одним резистором. </a:t>
                </a:r>
                <a:endParaRPr lang="ru-RU" dirty="0">
                  <a:solidFill>
                    <a:srgbClr val="FF0000"/>
                  </a:solidFill>
                  <a:latin typeface="Times New Roman" panose="02020603050405020304" pitchFamily="18" charset="0"/>
                  <a:cs typeface="Times New Roman" panose="02020603050405020304" pitchFamily="18" charset="0"/>
                </a:endParaRPr>
              </a:p>
              <a:p>
                <a:pPr lvl="0"/>
                <a:endParaRPr lang="ru-RU" dirty="0" smtClean="0">
                  <a:solidFill>
                    <a:srgbClr val="FF0000"/>
                  </a:solidFill>
                  <a:latin typeface="Times New Roman" panose="02020603050405020304" pitchFamily="18" charset="0"/>
                  <a:cs typeface="Times New Roman" panose="02020603050405020304" pitchFamily="18" charset="0"/>
                </a:endParaRPr>
              </a:p>
              <a:p>
                <a:pPr lvl="0"/>
                <a:endParaRPr lang="ru-RU" dirty="0" smtClean="0">
                  <a:solidFill>
                    <a:srgbClr val="FF0000"/>
                  </a:solidFill>
                  <a:latin typeface="Times New Roman" panose="02020603050405020304" pitchFamily="18" charset="0"/>
                  <a:cs typeface="Times New Roman" panose="02020603050405020304" pitchFamily="18" charset="0"/>
                </a:endParaRPr>
              </a:p>
              <a:p>
                <a:pPr lvl="0"/>
                <a:endParaRPr lang="ru-RU" dirty="0" smtClean="0">
                  <a:solidFill>
                    <a:srgbClr val="FF0000"/>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Находим </a:t>
                </a:r>
                <a:r>
                  <a:rPr lang="ru-RU" dirty="0">
                    <a:solidFill>
                      <a:prstClr val="black"/>
                    </a:solidFill>
                    <a:latin typeface="Times New Roman" panose="02020603050405020304" pitchFamily="18" charset="0"/>
                    <a:cs typeface="Times New Roman" panose="02020603050405020304" pitchFamily="18" charset="0"/>
                  </a:rPr>
                  <a:t>общее сопротивление схемы</a:t>
                </a:r>
              </a:p>
              <a:p>
                <a:pPr lvl="0"/>
                <a:r>
                  <a:rPr lang="en-US" dirty="0">
                    <a:solidFill>
                      <a:prstClr val="black"/>
                    </a:solidFill>
                    <a:latin typeface="Times New Roman" panose="02020603050405020304" pitchFamily="18" charset="0"/>
                    <a:cs typeface="Times New Roman" panose="02020603050405020304" pitchFamily="18" charset="0"/>
                  </a:rPr>
                  <a:t>R</a:t>
                </a:r>
                <a:r>
                  <a:rPr lang="ru-RU" dirty="0">
                    <a:solidFill>
                      <a:prstClr val="black"/>
                    </a:solidFill>
                    <a:latin typeface="Times New Roman" panose="02020603050405020304" pitchFamily="18" charset="0"/>
                    <a:cs typeface="Times New Roman" panose="02020603050405020304" pitchFamily="18" charset="0"/>
                  </a:rPr>
                  <a:t>общ= </a:t>
                </a:r>
                <a:r>
                  <a:rPr lang="en-US" dirty="0">
                    <a:solidFill>
                      <a:prstClr val="black"/>
                    </a:solidFill>
                    <a:latin typeface="Times New Roman" panose="02020603050405020304" pitchFamily="18" charset="0"/>
                    <a:cs typeface="Times New Roman" panose="02020603050405020304" pitchFamily="18" charset="0"/>
                  </a:rPr>
                  <a:t>r1+r2</a:t>
                </a:r>
                <a:r>
                  <a:rPr lang="ru-RU"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3=15+4=19 </a:t>
                </a:r>
                <a:r>
                  <a:rPr lang="ru-RU" dirty="0">
                    <a:solidFill>
                      <a:prstClr val="black"/>
                    </a:solidFill>
                    <a:latin typeface="Times New Roman" panose="02020603050405020304" pitchFamily="18" charset="0"/>
                    <a:cs typeface="Times New Roman" panose="02020603050405020304" pitchFamily="18" charset="0"/>
                  </a:rPr>
                  <a:t>Ом</a:t>
                </a:r>
              </a:p>
              <a:p>
                <a:endParaRPr lang="ru-RU" dirty="0"/>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6172200" y="729762"/>
                <a:ext cx="5943600" cy="6031523"/>
              </a:xfrm>
              <a:blipFill rotWithShape="0">
                <a:blip r:embed="rId2"/>
                <a:stretch>
                  <a:fillRect l="-2154" t="-2528" b="-2932"/>
                </a:stretch>
              </a:blipFill>
            </p:spPr>
            <p:txBody>
              <a:bodyPr/>
              <a:lstStyle/>
              <a:p>
                <a:r>
                  <a:rPr lang="ru-RU">
                    <a:noFill/>
                  </a:rPr>
                  <a:t> </a:t>
                </a:r>
              </a:p>
            </p:txBody>
          </p:sp>
        </mc:Fallback>
      </mc:AlternateContent>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0852" t="7137" r="55878" b="71273"/>
          <a:stretch/>
        </p:blipFill>
        <p:spPr>
          <a:xfrm>
            <a:off x="209548" y="2242038"/>
            <a:ext cx="5663713" cy="4360985"/>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51631" t="16684" r="27376" b="75138"/>
          <a:stretch/>
        </p:blipFill>
        <p:spPr>
          <a:xfrm>
            <a:off x="6361235" y="4009292"/>
            <a:ext cx="5565530" cy="1257300"/>
          </a:xfrm>
          <a:prstGeom prst="rect">
            <a:avLst/>
          </a:prstGeom>
        </p:spPr>
      </p:pic>
    </p:spTree>
    <p:extLst>
      <p:ext uri="{BB962C8B-B14F-4D97-AF65-F5344CB8AC3E}">
        <p14:creationId xmlns:p14="http://schemas.microsoft.com/office/powerpoint/2010/main" val="1960306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15" y="87923"/>
            <a:ext cx="11975123" cy="474785"/>
          </a:xfrm>
          <a:solidFill>
            <a:srgbClr val="002060"/>
          </a:solidFill>
        </p:spPr>
        <p:txBody>
          <a:bodyPr>
            <a:normAutofit fontScale="90000"/>
          </a:bodyPr>
          <a:lstStyle/>
          <a:p>
            <a:pPr algn="ctr"/>
            <a:r>
              <a:rPr lang="ru-RU" sz="2800" dirty="0" smtClean="0">
                <a:solidFill>
                  <a:schemeClr val="bg1"/>
                </a:solidFill>
                <a:latin typeface="Times New Roman" panose="02020603050405020304" pitchFamily="18" charset="0"/>
                <a:cs typeface="Times New Roman" panose="02020603050405020304" pitchFamily="18" charset="0"/>
              </a:rPr>
              <a:t>Параллельное соединение приемников электроэнергии</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96715" y="624254"/>
            <a:ext cx="6224954" cy="6154615"/>
          </a:xfrm>
          <a:solidFill>
            <a:schemeClr val="accent6">
              <a:lumMod val="20000"/>
              <a:lumOff val="80000"/>
            </a:schemeClr>
          </a:solidFill>
        </p:spPr>
        <p:txBody>
          <a:bodyPr/>
          <a:lstStyle/>
          <a:p>
            <a:r>
              <a:rPr lang="ru-RU" dirty="0" smtClean="0">
                <a:latin typeface="Times New Roman" panose="02020603050405020304" pitchFamily="18" charset="0"/>
                <a:cs typeface="Times New Roman" panose="02020603050405020304" pitchFamily="18" charset="0"/>
              </a:rPr>
              <a:t>Восемь одинаковых ламп накаливания сопротивлением 200 Ом каждая включены параллельно. Определить общее сопротивление цепи</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6541477" y="624254"/>
                <a:ext cx="5530361" cy="6154615"/>
              </a:xfrm>
              <a:solidFill>
                <a:schemeClr val="accent6">
                  <a:lumMod val="20000"/>
                  <a:lumOff val="80000"/>
                </a:schemeClr>
              </a:solidFill>
            </p:spPr>
            <p:txBody>
              <a:bodyPr/>
              <a:lstStyle/>
              <a:p>
                <a:r>
                  <a:rPr lang="ru-RU" b="1" dirty="0" smtClean="0">
                    <a:latin typeface="Times New Roman" panose="02020603050405020304" pitchFamily="18" charset="0"/>
                    <a:cs typeface="Times New Roman" panose="02020603050405020304" pitchFamily="18" charset="0"/>
                  </a:rPr>
                  <a:t>Решение.</a:t>
                </a:r>
              </a:p>
              <a:p>
                <a:pPr marL="0" indent="0">
                  <a:buNone/>
                </a:pPr>
                <a:r>
                  <a:rPr lang="en-US" dirty="0" smtClean="0">
                    <a:latin typeface="Times New Roman" panose="02020603050405020304" pitchFamily="18" charset="0"/>
                    <a:cs typeface="Times New Roman" panose="02020603050405020304" pitchFamily="18" charset="0"/>
                  </a:rPr>
                  <a:t>R</a:t>
                </a:r>
                <a:r>
                  <a:rPr lang="ru-RU" dirty="0" smtClean="0">
                    <a:latin typeface="Times New Roman" panose="02020603050405020304" pitchFamily="18" charset="0"/>
                    <a:cs typeface="Times New Roman" panose="02020603050405020304" pitchFamily="18" charset="0"/>
                  </a:rPr>
                  <a:t> общ=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𝑛</m:t>
                        </m:r>
                        <m:r>
                          <a:rPr lang="ru-RU" b="0" i="1" smtClean="0">
                            <a:latin typeface="Cambria Math" panose="02040503050406030204" pitchFamily="18" charset="0"/>
                          </a:rPr>
                          <m:t> </m:t>
                        </m:r>
                      </m:den>
                    </m:f>
                  </m:oMath>
                </a14:m>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200</m:t>
                        </m:r>
                      </m:num>
                      <m:den>
                        <m:r>
                          <a:rPr lang="en-US" b="0" i="1" dirty="0" smtClean="0">
                            <a:latin typeface="Cambria Math" panose="02040503050406030204" pitchFamily="18" charset="0"/>
                          </a:rPr>
                          <m:t>8</m:t>
                        </m:r>
                      </m:den>
                    </m:f>
                    <m:r>
                      <a:rPr lang="en-US" i="1" dirty="0" smtClean="0">
                        <a:latin typeface="Cambria Math" panose="02040503050406030204" pitchFamily="18" charset="0"/>
                      </a:rPr>
                      <m:t>=</m:t>
                    </m:r>
                  </m:oMath>
                </a14:m>
                <a:r>
                  <a:rPr lang="ru-RU" dirty="0" smtClean="0">
                    <a:latin typeface="Times New Roman" panose="02020603050405020304" pitchFamily="18" charset="0"/>
                    <a:cs typeface="Times New Roman" panose="02020603050405020304" pitchFamily="18" charset="0"/>
                  </a:rPr>
                  <a:t>25 Ом</a:t>
                </a:r>
                <a:endParaRPr lang="ru-RU" dirty="0">
                  <a:latin typeface="Times New Roman" panose="02020603050405020304" pitchFamily="18" charset="0"/>
                  <a:cs typeface="Times New Roman" panose="02020603050405020304" pitchFamily="18" charset="0"/>
                </a:endParaRPr>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6541477" y="624254"/>
                <a:ext cx="5530361" cy="6154615"/>
              </a:xfrm>
              <a:blipFill rotWithShape="0">
                <a:blip r:embed="rId2"/>
                <a:stretch>
                  <a:fillRect l="-2205" t="-1683"/>
                </a:stretch>
              </a:blipFill>
            </p:spPr>
            <p:txBody>
              <a:bodyPr/>
              <a:lstStyle/>
              <a:p>
                <a:r>
                  <a:rPr lang="ru-RU">
                    <a:noFill/>
                  </a:rPr>
                  <a:t> </a:t>
                </a:r>
              </a:p>
            </p:txBody>
          </p:sp>
        </mc:Fallback>
      </mc:AlternateContent>
    </p:spTree>
    <p:extLst>
      <p:ext uri="{BB962C8B-B14F-4D97-AF65-F5344CB8AC3E}">
        <p14:creationId xmlns:p14="http://schemas.microsoft.com/office/powerpoint/2010/main" val="33582971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38" y="105509"/>
            <a:ext cx="12054254" cy="430822"/>
          </a:xfrm>
          <a:solidFill>
            <a:srgbClr val="002060"/>
          </a:solidFill>
        </p:spPr>
        <p:txBody>
          <a:bodyPr>
            <a:normAutofit/>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Принцип работы трансформатора</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0338" y="633046"/>
            <a:ext cx="7007470" cy="6093864"/>
          </a:xfrm>
          <a:solidFill>
            <a:schemeClr val="accent6">
              <a:lumMod val="20000"/>
              <a:lumOff val="80000"/>
            </a:schemeClr>
          </a:solidFill>
        </p:spPr>
        <p:txBody>
          <a:bodyPr>
            <a:normAutofit/>
          </a:bodyPr>
          <a:lstStyle/>
          <a:p>
            <a:r>
              <a:rPr lang="ru-RU" sz="2400" dirty="0" smtClean="0">
                <a:latin typeface="Times New Roman" panose="02020603050405020304" pitchFamily="18" charset="0"/>
                <a:cs typeface="Times New Roman" panose="02020603050405020304" pitchFamily="18" charset="0"/>
              </a:rPr>
              <a:t>Первичное напряжение трансформатора составляет 220В.Первичная обмотка имеет 300 витков, вторичная-49. Определить вторичное напряжение трансформатора.</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7174522" y="633046"/>
                <a:ext cx="4950069" cy="6093864"/>
              </a:xfrm>
              <a:solidFill>
                <a:schemeClr val="accent6">
                  <a:lumMod val="20000"/>
                  <a:lumOff val="80000"/>
                </a:schemeClr>
              </a:solidFill>
            </p:spPr>
            <p:txBody>
              <a:bodyPr>
                <a:normAutofit/>
              </a:bodyPr>
              <a:lstStyle/>
              <a:p>
                <a:pPr marL="0" indent="0">
                  <a:buNone/>
                </a:pPr>
                <a:r>
                  <a:rPr lang="ru-RU" sz="2400" b="1" dirty="0" smtClean="0">
                    <a:latin typeface="Times New Roman" panose="02020603050405020304" pitchFamily="18" charset="0"/>
                    <a:cs typeface="Times New Roman" panose="02020603050405020304" pitchFamily="18" charset="0"/>
                  </a:rPr>
                  <a:t>Решение.</a:t>
                </a:r>
              </a:p>
              <a:p>
                <a:r>
                  <a:rPr lang="ru-RU" sz="2400" dirty="0" smtClean="0">
                    <a:latin typeface="Times New Roman" panose="02020603050405020304" pitchFamily="18" charset="0"/>
                    <a:cs typeface="Times New Roman" panose="02020603050405020304" pitchFamily="18" charset="0"/>
                  </a:rPr>
                  <a:t>Вторичное напряжение (из формулы коэффициента трансформации)</a:t>
                </a:r>
              </a:p>
              <a:p>
                <a:pPr marL="0" indent="0">
                  <a:buNone/>
                </a:pPr>
                <a:r>
                  <a:rPr lang="en-US" sz="3600" dirty="0" smtClean="0">
                    <a:latin typeface="Times New Roman" panose="02020603050405020304" pitchFamily="18" charset="0"/>
                    <a:cs typeface="Times New Roman" panose="02020603050405020304" pitchFamily="18" charset="0"/>
                  </a:rPr>
                  <a:t>U</a:t>
                </a:r>
                <a:r>
                  <a:rPr lang="en-US" sz="1400" dirty="0" smtClean="0">
                    <a:latin typeface="Times New Roman" panose="02020603050405020304" pitchFamily="18" charset="0"/>
                    <a:cs typeface="Times New Roman" panose="02020603050405020304" pitchFamily="18" charset="0"/>
                  </a:rPr>
                  <a:t>2 = </a:t>
                </a:r>
                <a14:m>
                  <m:oMath xmlns:m="http://schemas.openxmlformats.org/officeDocument/2006/math">
                    <m:f>
                      <m:fPr>
                        <m:ctrlPr>
                          <a:rPr lang="en-US" sz="440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𝑈</m:t>
                        </m:r>
                        <m:r>
                          <a:rPr lang="en-US" sz="4400" b="0" i="1" smtClean="0">
                            <a:latin typeface="Cambria Math" panose="02040503050406030204" pitchFamily="18" charset="0"/>
                            <a:cs typeface="Times New Roman" panose="02020603050405020304" pitchFamily="18" charset="0"/>
                          </a:rPr>
                          <m:t>1</m:t>
                        </m:r>
                        <m:r>
                          <a:rPr lang="en-US" sz="4400" b="0" i="1" smtClean="0">
                            <a:latin typeface="Cambria Math" panose="02040503050406030204" pitchFamily="18" charset="0"/>
                            <a:cs typeface="Times New Roman" panose="02020603050405020304" pitchFamily="18" charset="0"/>
                          </a:rPr>
                          <m:t>𝑤</m:t>
                        </m:r>
                        <m:r>
                          <a:rPr lang="en-US" sz="4400" b="0" i="1" smtClean="0">
                            <a:latin typeface="Cambria Math" panose="02040503050406030204" pitchFamily="18" charset="0"/>
                            <a:cs typeface="Times New Roman" panose="02020603050405020304" pitchFamily="18" charset="0"/>
                          </a:rPr>
                          <m:t>2</m:t>
                        </m:r>
                      </m:num>
                      <m:den>
                        <m:r>
                          <a:rPr lang="en-US" sz="4400" b="0" i="1" smtClean="0">
                            <a:latin typeface="Cambria Math" panose="02040503050406030204" pitchFamily="18" charset="0"/>
                            <a:cs typeface="Times New Roman" panose="02020603050405020304" pitchFamily="18" charset="0"/>
                          </a:rPr>
                          <m:t>𝑤</m:t>
                        </m:r>
                        <m:r>
                          <a:rPr lang="en-US" sz="4400" b="0" i="1" smtClean="0">
                            <a:latin typeface="Cambria Math" panose="02040503050406030204" pitchFamily="18" charset="0"/>
                            <a:cs typeface="Times New Roman" panose="02020603050405020304" pitchFamily="18" charset="0"/>
                          </a:rPr>
                          <m:t>1</m:t>
                        </m:r>
                      </m:den>
                    </m:f>
                  </m:oMath>
                </a14:m>
                <a:r>
                  <a:rPr lang="en-US" sz="14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i="1" smtClean="0">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220 •49</m:t>
                        </m:r>
                      </m:num>
                      <m:den>
                        <m:r>
                          <a:rPr lang="en-US" sz="4000" b="0" i="1" smtClean="0">
                            <a:latin typeface="Cambria Math" panose="02040503050406030204" pitchFamily="18" charset="0"/>
                            <a:cs typeface="Times New Roman" panose="02020603050405020304" pitchFamily="18" charset="0"/>
                          </a:rPr>
                          <m:t>300</m:t>
                        </m:r>
                      </m:den>
                    </m:f>
                  </m:oMath>
                </a14:m>
                <a:r>
                  <a:rPr lang="en-US" sz="3600" dirty="0" smtClean="0">
                    <a:latin typeface="Times New Roman" panose="02020603050405020304" pitchFamily="18" charset="0"/>
                    <a:cs typeface="Times New Roman" panose="02020603050405020304" pitchFamily="18" charset="0"/>
                  </a:rPr>
                  <a:t>=36</a:t>
                </a:r>
                <a:r>
                  <a:rPr lang="ru-RU" sz="3600" dirty="0" smtClean="0">
                    <a:latin typeface="Times New Roman" panose="02020603050405020304" pitchFamily="18" charset="0"/>
                    <a:cs typeface="Times New Roman" panose="02020603050405020304" pitchFamily="18" charset="0"/>
                  </a:rPr>
                  <a:t>В.</a:t>
                </a:r>
                <a:endParaRPr lang="ru-RU" sz="3600" dirty="0">
                  <a:latin typeface="Times New Roman" panose="02020603050405020304" pitchFamily="18" charset="0"/>
                  <a:cs typeface="Times New Roman" panose="02020603050405020304" pitchFamily="18" charset="0"/>
                </a:endParaRPr>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7174522" y="633046"/>
                <a:ext cx="4950069" cy="6093864"/>
              </a:xfrm>
              <a:blipFill rotWithShape="0">
                <a:blip r:embed="rId2"/>
                <a:stretch>
                  <a:fillRect l="-3818" t="-1401"/>
                </a:stretch>
              </a:blipFill>
            </p:spPr>
            <p:txBody>
              <a:bodyPr/>
              <a:lstStyle/>
              <a:p>
                <a:r>
                  <a:rPr lang="ru-RU">
                    <a:noFill/>
                  </a:rPr>
                  <a:t> </a:t>
                </a:r>
              </a:p>
            </p:txBody>
          </p:sp>
        </mc:Fallback>
      </mc:AlternateContent>
      <p:pic>
        <p:nvPicPr>
          <p:cNvPr id="5" name="Picture 2" descr="https://bigenc.ru/media/2016/10/27/1235183871/12198%20-12199.jpg"/>
          <p:cNvPicPr>
            <a:picLocks noChangeAspect="1" noChangeArrowheads="1"/>
          </p:cNvPicPr>
          <p:nvPr/>
        </p:nvPicPr>
        <p:blipFill rotWithShape="1">
          <a:blip r:embed="rId3">
            <a:extLst>
              <a:ext uri="{28A0092B-C50C-407E-A947-70E740481C1C}">
                <a14:useLocalDpi xmlns:a14="http://schemas.microsoft.com/office/drawing/2010/main" val="0"/>
              </a:ext>
            </a:extLst>
          </a:blip>
          <a:srcRect r="56103" b="8185"/>
          <a:stretch/>
        </p:blipFill>
        <p:spPr bwMode="auto">
          <a:xfrm>
            <a:off x="1846384" y="2039815"/>
            <a:ext cx="4264270" cy="458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34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15" y="70337"/>
            <a:ext cx="11992707" cy="553917"/>
          </a:xfrm>
          <a:solidFill>
            <a:schemeClr val="accent5">
              <a:lumMod val="50000"/>
            </a:schemeClr>
          </a:solidFill>
        </p:spPr>
        <p:txBody>
          <a:bodyPr>
            <a:normAutofit/>
          </a:bodyPr>
          <a:lstStyle/>
          <a:p>
            <a:pPr algn="ctr"/>
            <a:r>
              <a:rPr lang="ru-RU" sz="2800" b="1" dirty="0" smtClean="0">
                <a:solidFill>
                  <a:schemeClr val="bg1"/>
                </a:solidFill>
                <a:latin typeface="Times New Roman" pitchFamily="18" charset="0"/>
                <a:cs typeface="Times New Roman" pitchFamily="18" charset="0"/>
              </a:rPr>
              <a:t>Карточки опроса.    Тема: «Пайка резисторов»</a:t>
            </a:r>
            <a:endParaRPr lang="ru-RU" sz="2800" b="1" dirty="0">
              <a:solidFill>
                <a:schemeClr val="bg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96715" y="753793"/>
            <a:ext cx="5923085" cy="6016283"/>
          </a:xfrm>
          <a:solidFill>
            <a:schemeClr val="accent6">
              <a:lumMod val="20000"/>
              <a:lumOff val="80000"/>
            </a:schemeClr>
          </a:solidFill>
        </p:spPr>
        <p:txBody>
          <a:bodyPr>
            <a:noAutofit/>
          </a:bodyPr>
          <a:lstStyle/>
          <a:p>
            <a:pPr lvl="0">
              <a:lnSpc>
                <a:spcPct val="100000"/>
              </a:lnSpc>
              <a:spcBef>
                <a:spcPts val="0"/>
              </a:spcBef>
              <a:buNone/>
            </a:pPr>
            <a:r>
              <a:rPr lang="ru-RU" sz="1600" b="1" dirty="0" smtClean="0">
                <a:latin typeface="Times New Roman" pitchFamily="18" charset="0"/>
                <a:cs typeface="Times New Roman" pitchFamily="18" charset="0"/>
              </a:rPr>
              <a:t>1. Для радиомонтажных работ более всего подходит припой:</a:t>
            </a:r>
            <a:endParaRPr lang="ru-RU" sz="1600" dirty="0" smtClean="0">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  ПОС-30</a:t>
            </a:r>
          </a:p>
          <a:p>
            <a:pPr lvl="0">
              <a:lnSpc>
                <a:spcPct val="100000"/>
              </a:lnSpc>
              <a:spcBef>
                <a:spcPts val="0"/>
              </a:spcBef>
            </a:pPr>
            <a:r>
              <a:rPr lang="ru-RU" sz="1600" dirty="0" smtClean="0">
                <a:latin typeface="Times New Roman" pitchFamily="18" charset="0"/>
                <a:cs typeface="Times New Roman" pitchFamily="18" charset="0"/>
              </a:rPr>
              <a:t>  ПОС-40</a:t>
            </a:r>
          </a:p>
          <a:p>
            <a:pPr lvl="0">
              <a:lnSpc>
                <a:spcPct val="100000"/>
              </a:lnSpc>
              <a:spcBef>
                <a:spcPts val="0"/>
              </a:spcBef>
            </a:pPr>
            <a:r>
              <a:rPr lang="ru-RU" sz="1600" dirty="0" smtClean="0">
                <a:latin typeface="Times New Roman" pitchFamily="18" charset="0"/>
                <a:cs typeface="Times New Roman" pitchFamily="18" charset="0"/>
              </a:rPr>
              <a:t>  </a:t>
            </a:r>
            <a:r>
              <a:rPr lang="ru-RU" sz="1600" b="1" dirty="0" smtClean="0">
                <a:solidFill>
                  <a:srgbClr val="FF0000"/>
                </a:solidFill>
                <a:latin typeface="Times New Roman" pitchFamily="18" charset="0"/>
                <a:cs typeface="Times New Roman" pitchFamily="18" charset="0"/>
              </a:rPr>
              <a:t>ПОС-61</a:t>
            </a:r>
          </a:p>
          <a:p>
            <a:pPr marL="0" lvl="0" indent="0">
              <a:lnSpc>
                <a:spcPct val="100000"/>
              </a:lnSpc>
              <a:spcBef>
                <a:spcPts val="0"/>
              </a:spcBef>
              <a:buNone/>
            </a:pPr>
            <a:endParaRPr lang="ru-RU" sz="1600" dirty="0" smtClean="0">
              <a:latin typeface="Times New Roman" pitchFamily="18" charset="0"/>
              <a:cs typeface="Times New Roman" pitchFamily="18" charset="0"/>
            </a:endParaRPr>
          </a:p>
          <a:p>
            <a:pPr lvl="0">
              <a:lnSpc>
                <a:spcPct val="100000"/>
              </a:lnSpc>
              <a:spcBef>
                <a:spcPts val="0"/>
              </a:spcBef>
              <a:buNone/>
            </a:pPr>
            <a:r>
              <a:rPr lang="ru-RU" sz="1600" b="1" dirty="0" smtClean="0">
                <a:latin typeface="Times New Roman" pitchFamily="18" charset="0"/>
                <a:cs typeface="Times New Roman" pitchFamily="18" charset="0"/>
              </a:rPr>
              <a:t>2.  Из какого металла изготавливают наконечник электропаяльника?</a:t>
            </a:r>
            <a:endParaRPr lang="ru-RU" sz="1600" dirty="0" smtClean="0">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сталь;    </a:t>
            </a:r>
          </a:p>
          <a:p>
            <a:pPr lvl="0">
              <a:lnSpc>
                <a:spcPct val="100000"/>
              </a:lnSpc>
              <a:spcBef>
                <a:spcPts val="0"/>
              </a:spcBef>
            </a:pPr>
            <a:r>
              <a:rPr lang="ru-RU" sz="1600" dirty="0" smtClean="0">
                <a:latin typeface="Times New Roman" pitchFamily="18" charset="0"/>
                <a:cs typeface="Times New Roman" pitchFamily="18" charset="0"/>
              </a:rPr>
              <a:t>алюминий;    </a:t>
            </a:r>
          </a:p>
          <a:p>
            <a:pPr lvl="0">
              <a:lnSpc>
                <a:spcPct val="100000"/>
              </a:lnSpc>
              <a:spcBef>
                <a:spcPts val="0"/>
              </a:spcBef>
            </a:pPr>
            <a:r>
              <a:rPr lang="ru-RU" sz="1600" dirty="0" smtClean="0">
                <a:latin typeface="Times New Roman" pitchFamily="18" charset="0"/>
                <a:cs typeface="Times New Roman" pitchFamily="18" charset="0"/>
              </a:rPr>
              <a:t> </a:t>
            </a:r>
            <a:r>
              <a:rPr lang="ru-RU" sz="1600" b="1" dirty="0" smtClean="0">
                <a:solidFill>
                  <a:srgbClr val="FF0000"/>
                </a:solidFill>
                <a:latin typeface="Times New Roman" pitchFamily="18" charset="0"/>
                <a:cs typeface="Times New Roman" pitchFamily="18" charset="0"/>
              </a:rPr>
              <a:t>медь.</a:t>
            </a:r>
          </a:p>
          <a:p>
            <a:pPr marL="0" lvl="0" indent="0">
              <a:lnSpc>
                <a:spcPct val="100000"/>
              </a:lnSpc>
              <a:spcBef>
                <a:spcPts val="0"/>
              </a:spcBef>
              <a:buNone/>
            </a:pPr>
            <a:endParaRPr lang="ru-RU" sz="1600" dirty="0" smtClean="0">
              <a:latin typeface="Times New Roman" pitchFamily="18" charset="0"/>
              <a:cs typeface="Times New Roman" pitchFamily="18" charset="0"/>
            </a:endParaRPr>
          </a:p>
          <a:p>
            <a:pPr lvl="0">
              <a:lnSpc>
                <a:spcPct val="100000"/>
              </a:lnSpc>
              <a:spcBef>
                <a:spcPts val="0"/>
              </a:spcBef>
              <a:buNone/>
            </a:pPr>
            <a:r>
              <a:rPr lang="ru-RU" sz="1600" b="1" dirty="0" smtClean="0">
                <a:latin typeface="Times New Roman" pitchFamily="18" charset="0"/>
                <a:cs typeface="Times New Roman" pitchFamily="18" charset="0"/>
              </a:rPr>
              <a:t>3. Что надо сделать, чтобы к жалу паяльника прилипал припой?</a:t>
            </a:r>
            <a:endParaRPr lang="ru-RU" sz="1600" dirty="0" smtClean="0">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 </a:t>
            </a:r>
            <a:r>
              <a:rPr lang="ru-RU" sz="1600" b="1" dirty="0" smtClean="0">
                <a:solidFill>
                  <a:srgbClr val="FF0000"/>
                </a:solidFill>
                <a:latin typeface="Times New Roman" pitchFamily="18" charset="0"/>
                <a:cs typeface="Times New Roman" pitchFamily="18" charset="0"/>
              </a:rPr>
              <a:t>обезжирить жало;    </a:t>
            </a:r>
          </a:p>
          <a:p>
            <a:pPr lvl="0">
              <a:lnSpc>
                <a:spcPct val="100000"/>
              </a:lnSpc>
              <a:spcBef>
                <a:spcPts val="0"/>
              </a:spcBef>
            </a:pPr>
            <a:r>
              <a:rPr lang="ru-RU" sz="1600" dirty="0" smtClean="0">
                <a:latin typeface="Times New Roman" pitchFamily="18" charset="0"/>
                <a:cs typeface="Times New Roman" pitchFamily="18" charset="0"/>
              </a:rPr>
              <a:t> залудить жало;</a:t>
            </a:r>
          </a:p>
          <a:p>
            <a:pPr lvl="0">
              <a:lnSpc>
                <a:spcPct val="100000"/>
              </a:lnSpc>
              <a:spcBef>
                <a:spcPts val="0"/>
              </a:spcBef>
            </a:pPr>
            <a:r>
              <a:rPr lang="ru-RU" sz="1600" dirty="0" smtClean="0">
                <a:latin typeface="Times New Roman" pitchFamily="18" charset="0"/>
                <a:cs typeface="Times New Roman" pitchFamily="18" charset="0"/>
              </a:rPr>
              <a:t> натереть жало парафином.</a:t>
            </a:r>
          </a:p>
          <a:p>
            <a:pPr marL="0" lvl="0" indent="0">
              <a:lnSpc>
                <a:spcPct val="100000"/>
              </a:lnSpc>
              <a:spcBef>
                <a:spcPts val="0"/>
              </a:spcBef>
              <a:buNone/>
            </a:pPr>
            <a:endParaRPr lang="ru-RU" sz="1600" dirty="0" smtClean="0">
              <a:latin typeface="Times New Roman" pitchFamily="18" charset="0"/>
              <a:cs typeface="Times New Roman" pitchFamily="18" charset="0"/>
            </a:endParaRPr>
          </a:p>
          <a:p>
            <a:pPr marL="0" lvl="0" indent="0">
              <a:buNone/>
              <a:tabLst>
                <a:tab pos="457200" algn="l"/>
              </a:tabLst>
            </a:pPr>
            <a:r>
              <a:rPr lang="ru-RU" sz="1600" b="1" dirty="0" smtClean="0">
                <a:latin typeface="Times New Roman" pitchFamily="18" charset="0"/>
                <a:cs typeface="Times New Roman" pitchFamily="18" charset="0"/>
              </a:rPr>
              <a:t>4. Для удаления остатков флюса после пайки твердыми припоями используют:</a:t>
            </a:r>
          </a:p>
          <a:p>
            <a:pPr marL="342900" lvl="0" indent="-342900">
              <a:tabLst>
                <a:tab pos="457200" algn="l"/>
              </a:tabLs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напильник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или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наждачную шкурку;</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обезжиривают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ацетоном;          </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tabLst>
                <a:tab pos="457200" algn="l"/>
              </a:tabLst>
            </a:pPr>
            <a:r>
              <a:rPr lang="ru-RU" sz="1600" dirty="0">
                <a:solidFill>
                  <a:srgbClr val="FF0000"/>
                </a:solidFill>
                <a:latin typeface="Times New Roman" pitchFamily="18" charset="0"/>
                <a:cs typeface="Times New Roman" pitchFamily="18" charset="0"/>
              </a:rPr>
              <a:t>г</a:t>
            </a:r>
            <a:r>
              <a:rPr lang="ru-RU" sz="1600" dirty="0" smtClean="0">
                <a:solidFill>
                  <a:srgbClr val="FF0000"/>
                </a:solidFill>
                <a:latin typeface="Times New Roman" pitchFamily="18" charset="0"/>
                <a:cs typeface="Times New Roman" pitchFamily="18" charset="0"/>
              </a:rPr>
              <a:t>орячую воду и волосяную щетку</a:t>
            </a:r>
          </a:p>
          <a:p>
            <a:pPr marL="0" lvl="0" indent="0">
              <a:buNone/>
              <a:tabLst>
                <a:tab pos="457200" algn="l"/>
              </a:tabLst>
            </a:pPr>
            <a:endParaRPr lang="ru-RU" sz="1600" b="1" dirty="0" smtClean="0">
              <a:solidFill>
                <a:srgbClr val="555555"/>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6172199" y="738554"/>
            <a:ext cx="5917223" cy="6031522"/>
          </a:xfrm>
          <a:solidFill>
            <a:schemeClr val="accent6">
              <a:lumMod val="20000"/>
              <a:lumOff val="80000"/>
            </a:schemeClr>
          </a:solidFill>
        </p:spPr>
        <p:txBody>
          <a:bodyPr>
            <a:normAutofit fontScale="47500" lnSpcReduction="20000"/>
          </a:bodyPr>
          <a:lstStyle/>
          <a:p>
            <a:pPr lvl="0">
              <a:lnSpc>
                <a:spcPct val="120000"/>
              </a:lnSpc>
              <a:spcBef>
                <a:spcPts val="0"/>
              </a:spcBef>
              <a:buNone/>
            </a:pPr>
            <a:r>
              <a:rPr lang="ru-RU" sz="3300" b="1" dirty="0" smtClean="0"/>
              <a:t>1</a:t>
            </a:r>
            <a:r>
              <a:rPr lang="ru-RU" sz="3300" b="1" dirty="0" smtClean="0">
                <a:latin typeface="Times New Roman" pitchFamily="18" charset="0"/>
                <a:cs typeface="Times New Roman" pitchFamily="18" charset="0"/>
              </a:rPr>
              <a:t>. В маркировке припоя оловянно-свинцового (например, ПОС-40, ПОС-60) двузначные цифры обозначают:</a:t>
            </a:r>
            <a:endParaRPr lang="ru-RU" sz="3300" dirty="0" smtClean="0">
              <a:latin typeface="Times New Roman" pitchFamily="18" charset="0"/>
              <a:cs typeface="Times New Roman" pitchFamily="18" charset="0"/>
            </a:endParaRPr>
          </a:p>
          <a:p>
            <a:pPr lvl="0">
              <a:lnSpc>
                <a:spcPct val="120000"/>
              </a:lnSpc>
              <a:spcBef>
                <a:spcPts val="0"/>
              </a:spcBef>
            </a:pPr>
            <a:r>
              <a:rPr lang="ru-RU" sz="3300" b="1" dirty="0" smtClean="0">
                <a:solidFill>
                  <a:srgbClr val="FF0000"/>
                </a:solidFill>
                <a:latin typeface="Times New Roman" pitchFamily="18" charset="0"/>
                <a:cs typeface="Times New Roman" pitchFamily="18" charset="0"/>
              </a:rPr>
              <a:t>содержание олова в припое в процентах</a:t>
            </a:r>
          </a:p>
          <a:p>
            <a:pPr lvl="0">
              <a:lnSpc>
                <a:spcPct val="120000"/>
              </a:lnSpc>
              <a:spcBef>
                <a:spcPts val="0"/>
              </a:spcBef>
            </a:pPr>
            <a:r>
              <a:rPr lang="ru-RU" sz="3300" dirty="0" smtClean="0">
                <a:latin typeface="Times New Roman" pitchFamily="18" charset="0"/>
                <a:cs typeface="Times New Roman" pitchFamily="18" charset="0"/>
              </a:rPr>
              <a:t>  температуру плавления припоя</a:t>
            </a:r>
          </a:p>
          <a:p>
            <a:pPr lvl="0">
              <a:lnSpc>
                <a:spcPct val="120000"/>
              </a:lnSpc>
              <a:spcBef>
                <a:spcPts val="0"/>
              </a:spcBef>
            </a:pPr>
            <a:r>
              <a:rPr lang="ru-RU" sz="3300" dirty="0" smtClean="0">
                <a:latin typeface="Times New Roman" pitchFamily="18" charset="0"/>
                <a:cs typeface="Times New Roman" pitchFamily="18" charset="0"/>
              </a:rPr>
              <a:t>  содержание в припое свинца в процентах</a:t>
            </a:r>
          </a:p>
          <a:p>
            <a:pPr marL="0" lvl="0" indent="0">
              <a:lnSpc>
                <a:spcPct val="120000"/>
              </a:lnSpc>
              <a:spcBef>
                <a:spcPts val="0"/>
              </a:spcBef>
              <a:buNone/>
            </a:pPr>
            <a:endParaRPr lang="ru-RU" sz="3300" dirty="0" smtClean="0">
              <a:latin typeface="Times New Roman" pitchFamily="18" charset="0"/>
              <a:cs typeface="Times New Roman" pitchFamily="18" charset="0"/>
            </a:endParaRPr>
          </a:p>
          <a:p>
            <a:pPr lvl="0">
              <a:lnSpc>
                <a:spcPct val="120000"/>
              </a:lnSpc>
              <a:spcBef>
                <a:spcPts val="0"/>
              </a:spcBef>
              <a:buNone/>
            </a:pPr>
            <a:r>
              <a:rPr lang="ru-RU" sz="3300" b="1" dirty="0" smtClean="0">
                <a:latin typeface="Times New Roman" pitchFamily="18" charset="0"/>
                <a:cs typeface="Times New Roman" pitchFamily="18" charset="0"/>
              </a:rPr>
              <a:t>2. Что называют лужением?</a:t>
            </a:r>
            <a:endParaRPr lang="ru-RU" sz="3300" dirty="0" smtClean="0">
              <a:latin typeface="Times New Roman" pitchFamily="18" charset="0"/>
              <a:cs typeface="Times New Roman" pitchFamily="18" charset="0"/>
            </a:endParaRPr>
          </a:p>
          <a:p>
            <a:pPr lvl="0">
              <a:lnSpc>
                <a:spcPct val="120000"/>
              </a:lnSpc>
              <a:spcBef>
                <a:spcPts val="0"/>
              </a:spcBef>
            </a:pPr>
            <a:r>
              <a:rPr lang="ru-RU" sz="3300" dirty="0" smtClean="0">
                <a:latin typeface="Times New Roman" pitchFamily="18" charset="0"/>
                <a:cs typeface="Times New Roman" pitchFamily="18" charset="0"/>
              </a:rPr>
              <a:t>покрытие поверхности специальным раствором;</a:t>
            </a:r>
          </a:p>
          <a:p>
            <a:pPr lvl="0">
              <a:lnSpc>
                <a:spcPct val="120000"/>
              </a:lnSpc>
              <a:spcBef>
                <a:spcPts val="0"/>
              </a:spcBef>
            </a:pPr>
            <a:r>
              <a:rPr lang="ru-RU" sz="3300" dirty="0" smtClean="0">
                <a:latin typeface="Times New Roman" pitchFamily="18" charset="0"/>
                <a:cs typeface="Times New Roman" pitchFamily="18" charset="0"/>
              </a:rPr>
              <a:t> </a:t>
            </a:r>
            <a:r>
              <a:rPr lang="ru-RU" sz="3300" b="1" dirty="0" smtClean="0">
                <a:solidFill>
                  <a:srgbClr val="FF0000"/>
                </a:solidFill>
                <a:latin typeface="Times New Roman" pitchFamily="18" charset="0"/>
                <a:cs typeface="Times New Roman" pitchFamily="18" charset="0"/>
              </a:rPr>
              <a:t>покрытие поверхности тонким слоем припоя;</a:t>
            </a:r>
          </a:p>
          <a:p>
            <a:pPr lvl="0">
              <a:lnSpc>
                <a:spcPct val="120000"/>
              </a:lnSpc>
              <a:spcBef>
                <a:spcPts val="0"/>
              </a:spcBef>
            </a:pPr>
            <a:r>
              <a:rPr lang="ru-RU" sz="3300" dirty="0" smtClean="0">
                <a:latin typeface="Times New Roman" pitchFamily="18" charset="0"/>
                <a:cs typeface="Times New Roman" pitchFamily="18" charset="0"/>
              </a:rPr>
              <a:t> покрытие поверхности тонким слоем парафина.</a:t>
            </a:r>
          </a:p>
          <a:p>
            <a:pPr lvl="0">
              <a:lnSpc>
                <a:spcPct val="120000"/>
              </a:lnSpc>
              <a:spcBef>
                <a:spcPts val="0"/>
              </a:spcBef>
            </a:pPr>
            <a:endParaRPr lang="ru-RU" sz="3300" dirty="0" smtClean="0">
              <a:latin typeface="Times New Roman" pitchFamily="18" charset="0"/>
              <a:cs typeface="Times New Roman" pitchFamily="18" charset="0"/>
            </a:endParaRPr>
          </a:p>
          <a:p>
            <a:pPr lvl="0">
              <a:lnSpc>
                <a:spcPct val="120000"/>
              </a:lnSpc>
              <a:spcBef>
                <a:spcPts val="0"/>
              </a:spcBef>
              <a:buNone/>
            </a:pPr>
            <a:r>
              <a:rPr lang="ru-RU" sz="3300" b="1" dirty="0" smtClean="0">
                <a:latin typeface="Times New Roman" pitchFamily="18" charset="0"/>
                <a:cs typeface="Times New Roman" pitchFamily="18" charset="0"/>
              </a:rPr>
              <a:t>3. Для чего нагретым паяльником водят по месту спая деталей?</a:t>
            </a:r>
            <a:endParaRPr lang="ru-RU" sz="3300" dirty="0" smtClean="0">
              <a:latin typeface="Times New Roman" pitchFamily="18" charset="0"/>
              <a:cs typeface="Times New Roman" pitchFamily="18" charset="0"/>
            </a:endParaRPr>
          </a:p>
          <a:p>
            <a:pPr lvl="0">
              <a:lnSpc>
                <a:spcPct val="120000"/>
              </a:lnSpc>
              <a:spcBef>
                <a:spcPts val="0"/>
              </a:spcBef>
            </a:pPr>
            <a:r>
              <a:rPr lang="ru-RU" sz="3300" b="1" dirty="0" smtClean="0">
                <a:solidFill>
                  <a:srgbClr val="FF0000"/>
                </a:solidFill>
                <a:latin typeface="Times New Roman" pitchFamily="18" charset="0"/>
                <a:cs typeface="Times New Roman" pitchFamily="18" charset="0"/>
              </a:rPr>
              <a:t>для нагрева места спая;</a:t>
            </a:r>
          </a:p>
          <a:p>
            <a:pPr lvl="0">
              <a:lnSpc>
                <a:spcPct val="120000"/>
              </a:lnSpc>
              <a:spcBef>
                <a:spcPts val="0"/>
              </a:spcBef>
            </a:pPr>
            <a:r>
              <a:rPr lang="ru-RU" sz="3300" dirty="0" smtClean="0">
                <a:latin typeface="Times New Roman" pitchFamily="18" charset="0"/>
                <a:cs typeface="Times New Roman" pitchFamily="18" charset="0"/>
              </a:rPr>
              <a:t>для очистки места спая;    </a:t>
            </a:r>
          </a:p>
          <a:p>
            <a:pPr lvl="0">
              <a:lnSpc>
                <a:spcPct val="120000"/>
              </a:lnSpc>
              <a:spcBef>
                <a:spcPts val="0"/>
              </a:spcBef>
            </a:pPr>
            <a:r>
              <a:rPr lang="ru-RU" sz="3300" dirty="0" smtClean="0">
                <a:latin typeface="Times New Roman" pitchFamily="18" charset="0"/>
                <a:cs typeface="Times New Roman" pitchFamily="18" charset="0"/>
              </a:rPr>
              <a:t>для удаления флюса.</a:t>
            </a:r>
          </a:p>
          <a:p>
            <a:pPr marL="0" lvl="0" indent="0">
              <a:lnSpc>
                <a:spcPct val="120000"/>
              </a:lnSpc>
              <a:spcBef>
                <a:spcPts val="0"/>
              </a:spcBef>
              <a:buNone/>
            </a:pPr>
            <a:endParaRPr lang="ru-RU" sz="3300" dirty="0" smtClean="0">
              <a:latin typeface="Times New Roman" pitchFamily="18" charset="0"/>
              <a:cs typeface="Times New Roman" pitchFamily="18" charset="0"/>
            </a:endParaRPr>
          </a:p>
          <a:p>
            <a:pPr marL="0" lvl="0" indent="0">
              <a:buNone/>
              <a:tabLst>
                <a:tab pos="457200" algn="l"/>
              </a:tabLst>
            </a:pPr>
            <a:r>
              <a:rPr lang="ru-RU" sz="3300" b="1" dirty="0" smtClean="0">
                <a:latin typeface="Times New Roman" pitchFamily="18" charset="0"/>
                <a:cs typeface="Times New Roman" pitchFamily="18" charset="0"/>
              </a:rPr>
              <a:t>4. </a:t>
            </a:r>
            <a:r>
              <a:rPr lang="ru-RU" sz="3400" b="1" dirty="0">
                <a:latin typeface="Times New Roman" panose="02020603050405020304" pitchFamily="18" charset="0"/>
                <a:ea typeface="Times New Roman" panose="02020603050405020304" pitchFamily="18" charset="0"/>
                <a:cs typeface="Times New Roman" panose="02020603050405020304" pitchFamily="18" charset="0"/>
              </a:rPr>
              <a:t>Флюсом является:</a:t>
            </a:r>
          </a:p>
          <a:p>
            <a:pPr marL="342900" lvl="0" indent="-342900">
              <a:tabLst>
                <a:tab pos="457200" algn="l"/>
              </a:tabLst>
            </a:pPr>
            <a:r>
              <a:rPr lang="ru-RU" sz="3400" dirty="0">
                <a:latin typeface="Times New Roman" panose="02020603050405020304" pitchFamily="18" charset="0"/>
                <a:ea typeface="Times New Roman" panose="02020603050405020304" pitchFamily="18" charset="0"/>
                <a:cs typeface="Times New Roman" panose="02020603050405020304" pitchFamily="18" charset="0"/>
              </a:rPr>
              <a:t>а) вздутие на поверхности детали или изделия;   </a:t>
            </a:r>
          </a:p>
          <a:p>
            <a:pPr marL="342900" lvl="0" indent="-342900">
              <a:tabLst>
                <a:tab pos="457200" algn="l"/>
              </a:tabLst>
            </a:pPr>
            <a:r>
              <a:rPr lang="ru-RU" sz="3400" dirty="0">
                <a:latin typeface="Times New Roman" panose="02020603050405020304" pitchFamily="18" charset="0"/>
                <a:ea typeface="Times New Roman" panose="02020603050405020304" pitchFamily="18" charset="0"/>
                <a:cs typeface="Times New Roman" panose="02020603050405020304" pitchFamily="18" charset="0"/>
              </a:rPr>
              <a:t>б) вещество для окисления поверхности детали;   </a:t>
            </a:r>
          </a:p>
          <a:p>
            <a:pPr marL="342900" lvl="0" indent="-342900">
              <a:tabLst>
                <a:tab pos="457200" algn="l"/>
              </a:tabLst>
            </a:pPr>
            <a:r>
              <a:rPr lang="ru-RU" sz="3400" dirty="0">
                <a:latin typeface="Times New Roman" panose="02020603050405020304" pitchFamily="18" charset="0"/>
                <a:ea typeface="Times New Roman" panose="02020603050405020304" pitchFamily="18" charset="0"/>
                <a:cs typeface="Times New Roman" panose="02020603050405020304" pitchFamily="18" charset="0"/>
              </a:rPr>
              <a:t>в) </a:t>
            </a:r>
            <a:r>
              <a:rPr lang="ru-RU" sz="3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вещества, обеспечивающие удаление окисей спаиваемых металлов, образуемых при нагреве, защиту очищенных перед пайкой металлов от окисления, а также способствующие лучшему растеканию припоя при пайке</a:t>
            </a:r>
            <a:endParaRPr lang="ru-RU" dirty="0"/>
          </a:p>
        </p:txBody>
      </p:sp>
    </p:spTree>
    <p:extLst>
      <p:ext uri="{BB962C8B-B14F-4D97-AF65-F5344CB8AC3E}">
        <p14:creationId xmlns:p14="http://schemas.microsoft.com/office/powerpoint/2010/main" val="1282546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lectric-220.ru/_nw/12/00637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13359"/>
            <a:ext cx="11701145" cy="64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1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131" y="87923"/>
            <a:ext cx="12036669" cy="492369"/>
          </a:xfrm>
          <a:solidFill>
            <a:srgbClr val="002060"/>
          </a:solidFill>
        </p:spPr>
        <p:txBody>
          <a:bodyPr>
            <a:normAutofit fontScale="90000"/>
          </a:bodyPr>
          <a:lstStyle/>
          <a:p>
            <a:pPr>
              <a:lnSpc>
                <a:spcPct val="107000"/>
              </a:lnSpc>
              <a:spcAft>
                <a:spcPts val="800"/>
              </a:spcAft>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800" dirty="0" smtClean="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800" dirty="0" smtClean="0">
                <a:latin typeface="Times New Roman" panose="02020603050405020304" pitchFamily="18" charset="0"/>
                <a:ea typeface="Calibri" panose="020F0502020204030204" pitchFamily="34" charset="0"/>
                <a:cs typeface="Times New Roman" panose="02020603050405020304" pitchFamily="18" charset="0"/>
              </a:rPr>
            </a:br>
            <a:r>
              <a:rPr lang="ru-RU" sz="28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800" dirty="0" smtClean="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800" dirty="0" smtClean="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31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Срез </a:t>
            </a:r>
            <a:r>
              <a:rPr lang="ru-RU" sz="3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знаний по дисциплине </a:t>
            </a:r>
            <a:r>
              <a:rPr lang="ru-RU"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Основы </a:t>
            </a:r>
            <a:r>
              <a:rPr lang="ru-RU" sz="31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радиоэлектроники</a:t>
            </a:r>
            <a:endParaRPr lang="ru-RU" sz="3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p:cNvSpPr>
            <a:spLocks noGrp="1"/>
          </p:cNvSpPr>
          <p:nvPr>
            <p:ph type="subTitle" idx="1"/>
          </p:nvPr>
        </p:nvSpPr>
        <p:spPr>
          <a:xfrm>
            <a:off x="79131" y="659423"/>
            <a:ext cx="12036669" cy="6101861"/>
          </a:xfrm>
        </p:spPr>
        <p:txBody>
          <a:bodyPr/>
          <a:lstStyle/>
          <a:p>
            <a:r>
              <a:rPr lang="ru-RU"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Тема: </a:t>
            </a:r>
            <a:r>
              <a:rPr lang="ru-RU" sz="25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«Припои»</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424764618"/>
              </p:ext>
            </p:extLst>
          </p:nvPr>
        </p:nvGraphicFramePr>
        <p:xfrm>
          <a:off x="79132" y="1055078"/>
          <a:ext cx="12036668" cy="5743030"/>
        </p:xfrm>
        <a:graphic>
          <a:graphicData uri="http://schemas.openxmlformats.org/drawingml/2006/table">
            <a:tbl>
              <a:tblPr firstRow="1" firstCol="1" bandRow="1"/>
              <a:tblGrid>
                <a:gridCol w="4882315"/>
                <a:gridCol w="3687755"/>
                <a:gridCol w="3466598"/>
              </a:tblGrid>
              <a:tr h="590182">
                <a:tc>
                  <a:txBody>
                    <a:bodyPr/>
                    <a:lstStyle/>
                    <a:p>
                      <a:pPr algn="ct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Вариант№1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Отвечал </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студент: </a:t>
                      </a:r>
                      <a:r>
                        <a:rPr lang="ru-RU" sz="1200" b="1" u="sng" dirty="0" smtClean="0">
                          <a:effectLst/>
                          <a:latin typeface="Times New Roman" panose="02020603050405020304" pitchFamily="18" charset="0"/>
                          <a:ea typeface="Calibri" panose="020F0502020204030204" pitchFamily="34" charset="0"/>
                          <a:cs typeface="Times New Roman" panose="02020603050405020304" pitchFamily="18" charset="0"/>
                        </a:rPr>
                        <a:t>Иванов</a:t>
                      </a:r>
                      <a:r>
                        <a:rPr lang="ru-RU" sz="1200" b="1" u="sng" baseline="0" dirty="0" smtClean="0">
                          <a:effectLst/>
                          <a:latin typeface="Times New Roman" panose="02020603050405020304" pitchFamily="18" charset="0"/>
                          <a:ea typeface="Calibri" panose="020F0502020204030204" pitchFamily="34" charset="0"/>
                          <a:cs typeface="Times New Roman" panose="02020603050405020304" pitchFamily="18" charset="0"/>
                        </a:rPr>
                        <a:t> И.</a:t>
                      </a:r>
                      <a:endParaRPr lang="ru-RU" sz="12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Проверял студент</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Петров П.</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правильный ответ;</a:t>
                      </a: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не правильный ответ/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Результат: ПРЕПОДАВАТЕЛЬ</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правильный ответ;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 не правильный ответ/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562698">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tab pos="457200" algn="l"/>
                        </a:tabLst>
                        <a:defRPr/>
                      </a:pPr>
                      <a:r>
                        <a:rPr lang="ru-RU" sz="1200" b="1" kern="1200" dirty="0">
                          <a:solidFill>
                            <a:srgbClr val="000000"/>
                          </a:solidFill>
                          <a:effectLst/>
                          <a:latin typeface="Calibri" panose="020F0502020204030204" pitchFamily="34" charset="0"/>
                          <a:ea typeface="+mn-ea"/>
                        </a:rPr>
                        <a:t> 1. </a:t>
                      </a: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 паяльнику обязательно должны прилагаться:</a:t>
                      </a:r>
                    </a:p>
                    <a:p>
                      <a:pPr marL="0" marR="0" lvl="0" indent="447675" algn="l" defTabSz="896938" rtl="0" eaLnBrk="1" fontAlgn="auto" latinLnBrk="0" hangingPunct="1">
                        <a:lnSpc>
                          <a:spcPct val="90000"/>
                        </a:lnSpc>
                        <a:spcBef>
                          <a:spcPts val="0"/>
                        </a:spcBef>
                        <a:spcAft>
                          <a:spcPts val="0"/>
                        </a:spcAft>
                        <a:buClrTx/>
                        <a:buSzTx/>
                        <a:buFont typeface="Arial" panose="020B0604020202020204" pitchFamily="34" charset="0"/>
                        <a:buNone/>
                        <a:tabLst>
                          <a:tab pos="447675" algn="l"/>
                          <a:tab pos="457200" algn="l"/>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 ножницы</a:t>
                      </a:r>
                    </a:p>
                    <a:p>
                      <a:pPr marL="0" marR="0" lvl="0" indent="447675" algn="l" defTabSz="896938" rtl="0" eaLnBrk="1" fontAlgn="auto" latinLnBrk="0" hangingPunct="1">
                        <a:lnSpc>
                          <a:spcPct val="90000"/>
                        </a:lnSpc>
                        <a:spcBef>
                          <a:spcPts val="0"/>
                        </a:spcBef>
                        <a:spcAft>
                          <a:spcPts val="0"/>
                        </a:spcAft>
                        <a:buClrTx/>
                        <a:buSzTx/>
                        <a:buFont typeface="Arial" panose="020B0604020202020204" pitchFamily="34" charset="0"/>
                        <a:buNone/>
                        <a:tabLst>
                          <a:tab pos="447675" algn="l"/>
                          <a:tab pos="457200" algn="l"/>
                        </a:tabLst>
                        <a:defRPr/>
                      </a:pPr>
                      <a:r>
                        <a:rPr kumimoji="0" lang="ru-RU" sz="1200" b="1" i="0" u="sng"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 пассатижи, нож, кусачки</a:t>
                      </a:r>
                    </a:p>
                    <a:p>
                      <a:pPr marL="0" marR="0" lvl="0" indent="447675" algn="l" defTabSz="896938" rtl="0" eaLnBrk="1" fontAlgn="auto" latinLnBrk="0" hangingPunct="1">
                        <a:lnSpc>
                          <a:spcPct val="90000"/>
                        </a:lnSpc>
                        <a:spcBef>
                          <a:spcPts val="0"/>
                        </a:spcBef>
                        <a:spcAft>
                          <a:spcPts val="0"/>
                        </a:spcAft>
                        <a:buClrTx/>
                        <a:buSzTx/>
                        <a:buFont typeface="Arial" panose="020B0604020202020204" pitchFamily="34" charset="0"/>
                        <a:buNone/>
                        <a:tabLst>
                          <a:tab pos="447675" algn="l"/>
                          <a:tab pos="457200" algn="l"/>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Бритва</a:t>
                      </a:r>
                    </a:p>
                    <a:p>
                      <a:pPr marL="228600" indent="-228600">
                        <a:spcAft>
                          <a:spcPts val="0"/>
                        </a:spcAft>
                      </a:pPr>
                      <a:r>
                        <a:rPr lang="ru-RU" sz="1200" b="1" kern="1200" dirty="0" smtClean="0">
                          <a:solidFill>
                            <a:srgbClr val="000000"/>
                          </a:solidFill>
                          <a:effectLst/>
                          <a:latin typeface="Calibri" panose="020F0502020204030204" pitchFamily="34" charset="0"/>
                          <a:ea typeface="+mn-ea"/>
                        </a:rPr>
                        <a:t>2</a:t>
                      </a:r>
                      <a:r>
                        <a:rPr lang="ru-RU" sz="1200" b="1" kern="1200" dirty="0">
                          <a:solidFill>
                            <a:srgbClr val="000000"/>
                          </a:solidFill>
                          <a:effectLst/>
                          <a:latin typeface="Calibri" panose="020F0502020204030204" pitchFamily="34" charset="0"/>
                          <a:ea typeface="+mn-ea"/>
                        </a:rPr>
                        <a:t>.  Из какого металла изготавливают наконечник электропаяльника?</a:t>
                      </a:r>
                      <a:endParaRPr lang="ru-RU" sz="1200" dirty="0">
                        <a:effectLst/>
                        <a:latin typeface="Calibri" panose="020F0502020204030204" pitchFamily="34" charset="0"/>
                        <a:ea typeface="Times New Roman" panose="02020603050405020304" pitchFamily="18" charset="0"/>
                      </a:endParaRPr>
                    </a:p>
                    <a:p>
                      <a:pPr marL="457200">
                        <a:spcAft>
                          <a:spcPts val="0"/>
                        </a:spcAft>
                      </a:pPr>
                      <a:r>
                        <a:rPr lang="ru-RU" sz="1200" kern="1200" dirty="0">
                          <a:solidFill>
                            <a:srgbClr val="000000"/>
                          </a:solidFill>
                          <a:effectLst/>
                          <a:latin typeface="Times New Roman" panose="02020603050405020304" pitchFamily="18" charset="0"/>
                          <a:ea typeface="+mn-ea"/>
                        </a:rPr>
                        <a:t>А. сталь;    </a:t>
                      </a:r>
                      <a:endParaRPr lang="ru-RU" sz="1200" dirty="0">
                        <a:effectLst/>
                        <a:latin typeface="Times New Roman" panose="02020603050405020304" pitchFamily="18" charset="0"/>
                        <a:ea typeface="Times New Roman" panose="02020603050405020304" pitchFamily="18" charset="0"/>
                      </a:endParaRPr>
                    </a:p>
                    <a:p>
                      <a:pPr marL="457200">
                        <a:spcAft>
                          <a:spcPts val="0"/>
                        </a:spcAft>
                      </a:pPr>
                      <a:r>
                        <a:rPr lang="ru-RU" sz="1200" kern="1200" dirty="0">
                          <a:solidFill>
                            <a:srgbClr val="000000"/>
                          </a:solidFill>
                          <a:effectLst/>
                          <a:latin typeface="Times New Roman" panose="02020603050405020304" pitchFamily="18" charset="0"/>
                          <a:ea typeface="+mn-ea"/>
                        </a:rPr>
                        <a:t>Б. алюминий;    </a:t>
                      </a:r>
                      <a:endParaRPr lang="ru-RU" sz="1200" dirty="0">
                        <a:effectLst/>
                        <a:latin typeface="Times New Roman" panose="02020603050405020304" pitchFamily="18" charset="0"/>
                        <a:ea typeface="Times New Roman" panose="02020603050405020304" pitchFamily="18" charset="0"/>
                      </a:endParaRPr>
                    </a:p>
                    <a:p>
                      <a:pPr marL="457200">
                        <a:spcAft>
                          <a:spcPts val="0"/>
                        </a:spcAft>
                      </a:pPr>
                      <a:r>
                        <a:rPr lang="ru-RU" sz="1200" kern="1200" dirty="0">
                          <a:solidFill>
                            <a:srgbClr val="000000"/>
                          </a:solidFill>
                          <a:effectLst/>
                          <a:latin typeface="Times New Roman" panose="02020603050405020304" pitchFamily="18" charset="0"/>
                          <a:ea typeface="+mn-ea"/>
                        </a:rPr>
                        <a:t>В. медь.</a:t>
                      </a:r>
                      <a:endParaRPr lang="ru-RU" sz="1200" dirty="0">
                        <a:effectLst/>
                        <a:latin typeface="Times New Roman" panose="02020603050405020304" pitchFamily="18" charset="0"/>
                        <a:ea typeface="Times New Roman" panose="02020603050405020304" pitchFamily="18" charset="0"/>
                      </a:endParaRPr>
                    </a:p>
                    <a:p>
                      <a:pPr marL="228600" indent="-228600">
                        <a:spcAft>
                          <a:spcPts val="0"/>
                        </a:spcAft>
                      </a:pPr>
                      <a:r>
                        <a:rPr lang="ru-RU" sz="1200" b="1" kern="1200" dirty="0">
                          <a:solidFill>
                            <a:srgbClr val="000000"/>
                          </a:solidFill>
                          <a:effectLst/>
                          <a:latin typeface="Calibri" panose="020F0502020204030204" pitchFamily="34" charset="0"/>
                          <a:ea typeface="+mn-ea"/>
                        </a:rPr>
                        <a:t>3. Что надо сделать, чтобы к жалу паяльника прилипал припой?</a:t>
                      </a:r>
                      <a:endParaRPr lang="ru-RU" sz="1200" dirty="0">
                        <a:effectLst/>
                        <a:latin typeface="Calibri" panose="020F0502020204030204" pitchFamily="34" charset="0"/>
                        <a:ea typeface="Times New Roman" panose="02020603050405020304" pitchFamily="18" charset="0"/>
                      </a:endParaRPr>
                    </a:p>
                    <a:p>
                      <a:pPr marL="457200">
                        <a:spcAft>
                          <a:spcPts val="0"/>
                        </a:spcAft>
                      </a:pPr>
                      <a:r>
                        <a:rPr lang="ru-RU" sz="1200" kern="1200" dirty="0">
                          <a:solidFill>
                            <a:srgbClr val="000000"/>
                          </a:solidFill>
                          <a:effectLst/>
                          <a:latin typeface="Times New Roman" panose="02020603050405020304" pitchFamily="18" charset="0"/>
                          <a:ea typeface="+mn-ea"/>
                        </a:rPr>
                        <a:t>А.  обезжирить жало;    </a:t>
                      </a:r>
                      <a:endParaRPr lang="ru-RU" sz="1200" dirty="0">
                        <a:effectLst/>
                        <a:latin typeface="Times New Roman" panose="02020603050405020304" pitchFamily="18" charset="0"/>
                        <a:ea typeface="Times New Roman" panose="02020603050405020304" pitchFamily="18" charset="0"/>
                      </a:endParaRPr>
                    </a:p>
                    <a:p>
                      <a:pPr marL="457200">
                        <a:spcAft>
                          <a:spcPts val="0"/>
                        </a:spcAft>
                      </a:pPr>
                      <a:r>
                        <a:rPr lang="ru-RU" sz="1200" kern="1200" dirty="0">
                          <a:solidFill>
                            <a:srgbClr val="000000"/>
                          </a:solidFill>
                          <a:effectLst/>
                          <a:latin typeface="Times New Roman" panose="02020603050405020304" pitchFamily="18" charset="0"/>
                          <a:ea typeface="+mn-ea"/>
                        </a:rPr>
                        <a:t>Б.  залудить жало;</a:t>
                      </a:r>
                      <a:endParaRPr lang="ru-RU" sz="1200" dirty="0">
                        <a:effectLst/>
                        <a:latin typeface="Times New Roman" panose="02020603050405020304" pitchFamily="18" charset="0"/>
                        <a:ea typeface="Times New Roman" panose="02020603050405020304" pitchFamily="18" charset="0"/>
                      </a:endParaRPr>
                    </a:p>
                    <a:p>
                      <a:pPr marL="457200">
                        <a:spcAft>
                          <a:spcPts val="0"/>
                        </a:spcAft>
                      </a:pPr>
                      <a:r>
                        <a:rPr lang="ru-RU" sz="1200" kern="1200" dirty="0">
                          <a:solidFill>
                            <a:srgbClr val="000000"/>
                          </a:solidFill>
                          <a:effectLst/>
                          <a:latin typeface="Times New Roman" panose="02020603050405020304" pitchFamily="18" charset="0"/>
                          <a:ea typeface="+mn-ea"/>
                        </a:rPr>
                        <a:t>В. натереть жало парафином.</a:t>
                      </a:r>
                      <a:endParaRPr lang="ru-RU" sz="1200" dirty="0">
                        <a:effectLst/>
                        <a:latin typeface="Times New Roman" panose="02020603050405020304" pitchFamily="18" charset="0"/>
                        <a:ea typeface="Times New Roman" panose="02020603050405020304" pitchFamily="18" charset="0"/>
                      </a:endParaRPr>
                    </a:p>
                    <a:p>
                      <a:pPr>
                        <a:lnSpc>
                          <a:spcPct val="90000"/>
                        </a:lnSpc>
                        <a:spcBef>
                          <a:spcPts val="1000"/>
                        </a:spcBef>
                        <a:spcAft>
                          <a:spcPts val="0"/>
                        </a:spcAft>
                        <a:tabLst>
                          <a:tab pos="457200" algn="l"/>
                        </a:tabLst>
                      </a:pPr>
                      <a:r>
                        <a:rPr lang="ru-RU" sz="1200" b="1" kern="1200" dirty="0">
                          <a:solidFill>
                            <a:srgbClr val="000000"/>
                          </a:solidFill>
                          <a:effectLst/>
                          <a:latin typeface="Calibri" panose="020F0502020204030204" pitchFamily="34" charset="0"/>
                          <a:ea typeface="+mn-ea"/>
                        </a:rPr>
                        <a:t>4. Для удаления остатков флюса после пайки твердыми припоями используют:</a:t>
                      </a:r>
                      <a:endParaRPr lang="ru-RU" sz="1200" dirty="0">
                        <a:effectLst/>
                        <a:latin typeface="Calibri" panose="020F0502020204030204" pitchFamily="34" charset="0"/>
                        <a:ea typeface="Times New Roman" panose="02020603050405020304" pitchFamily="18" charset="0"/>
                      </a:endParaRPr>
                    </a:p>
                    <a:p>
                      <a:pPr marL="457200">
                        <a:lnSpc>
                          <a:spcPct val="90000"/>
                        </a:lnSpc>
                        <a:spcAft>
                          <a:spcPts val="0"/>
                        </a:spcAft>
                        <a:tabLst>
                          <a:tab pos="457200" algn="l"/>
                        </a:tabLst>
                      </a:pPr>
                      <a:r>
                        <a:rPr lang="ru-RU" sz="1200" kern="1200" dirty="0">
                          <a:solidFill>
                            <a:srgbClr val="000000"/>
                          </a:solidFill>
                          <a:effectLst/>
                          <a:latin typeface="Times New Roman" panose="02020603050405020304" pitchFamily="18" charset="0"/>
                          <a:ea typeface="Times New Roman" panose="02020603050405020304" pitchFamily="18" charset="0"/>
                        </a:rPr>
                        <a:t>А. напильник или наждачную шкурку;</a:t>
                      </a:r>
                      <a:endParaRPr lang="ru-RU" sz="1200" dirty="0">
                        <a:effectLst/>
                        <a:latin typeface="Times New Roman" panose="02020603050405020304" pitchFamily="18" charset="0"/>
                        <a:ea typeface="Times New Roman" panose="02020603050405020304" pitchFamily="18" charset="0"/>
                      </a:endParaRPr>
                    </a:p>
                    <a:p>
                      <a:pPr marL="457200">
                        <a:lnSpc>
                          <a:spcPct val="90000"/>
                        </a:lnSpc>
                        <a:spcAft>
                          <a:spcPts val="0"/>
                        </a:spcAft>
                        <a:tabLst>
                          <a:tab pos="457200" algn="l"/>
                        </a:tabLst>
                      </a:pPr>
                      <a:r>
                        <a:rPr lang="ru-RU" sz="1200" kern="1200" dirty="0">
                          <a:solidFill>
                            <a:srgbClr val="000000"/>
                          </a:solidFill>
                          <a:effectLst/>
                          <a:latin typeface="Times New Roman" panose="02020603050405020304" pitchFamily="18" charset="0"/>
                          <a:ea typeface="Times New Roman" panose="02020603050405020304" pitchFamily="18" charset="0"/>
                        </a:rPr>
                        <a:t>Б. обезжиривают ацетоном;          </a:t>
                      </a:r>
                      <a:endParaRPr lang="ru-RU" sz="1200" dirty="0">
                        <a:effectLst/>
                        <a:latin typeface="Times New Roman" panose="02020603050405020304" pitchFamily="18" charset="0"/>
                        <a:ea typeface="Times New Roman" panose="02020603050405020304" pitchFamily="18" charset="0"/>
                      </a:endParaRPr>
                    </a:p>
                    <a:p>
                      <a:pPr marL="457200">
                        <a:lnSpc>
                          <a:spcPct val="90000"/>
                        </a:lnSpc>
                        <a:spcAft>
                          <a:spcPts val="0"/>
                        </a:spcAft>
                        <a:tabLst>
                          <a:tab pos="457200" algn="l"/>
                        </a:tabLst>
                      </a:pPr>
                      <a:r>
                        <a:rPr lang="ru-RU" sz="1200" kern="1200" dirty="0">
                          <a:solidFill>
                            <a:srgbClr val="000000"/>
                          </a:solidFill>
                          <a:effectLst/>
                          <a:latin typeface="Times New Roman" panose="02020603050405020304" pitchFamily="18" charset="0"/>
                          <a:ea typeface="+mn-ea"/>
                        </a:rPr>
                        <a:t>В. горячую воду и волосяную щетку</a:t>
                      </a:r>
                      <a:endParaRPr lang="ru-RU" sz="1200" dirty="0">
                        <a:effectLst/>
                        <a:latin typeface="Times New Roman" panose="02020603050405020304" pitchFamily="18" charset="0"/>
                        <a:ea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ru-RU" sz="12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2.          +</a:t>
                      </a:r>
                    </a:p>
                    <a:p>
                      <a:pPr>
                        <a:lnSpc>
                          <a:spcPct val="107000"/>
                        </a:lnSpc>
                        <a:spcAft>
                          <a:spcPts val="0"/>
                        </a:spcAft>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590150">
                <a:tc>
                  <a:txBody>
                    <a:bodyPr/>
                    <a:lstStyle/>
                    <a:p>
                      <a:pPr>
                        <a:lnSpc>
                          <a:spcPct val="10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количество баллов за каждое правильное выполнение задания 10 баллов за каждый вопрос. Максимально возможное количество баллов за ответ-40.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Критерии оценивания: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Если КУ 1,0 - 40 баллов- «отлично»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КУ 0,9 - 30 баллов - «хорошо»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КУ 0,5 -20 баллов - «удовлетворительно»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КУ менее 0,5 –менее 20 баллов -«неудовлетворительно»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Оценка студента</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30 баллов-</a:t>
                      </a: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Оценка преподавателя: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677" marR="53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364099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714" y="70338"/>
            <a:ext cx="12019085" cy="483577"/>
          </a:xfrm>
          <a:solidFill>
            <a:schemeClr val="accent5">
              <a:lumMod val="50000"/>
            </a:schemeClr>
          </a:solidFill>
        </p:spPr>
        <p:txBody>
          <a:bodyPr>
            <a:normAutofit/>
          </a:bodyPr>
          <a:lstStyle/>
          <a:p>
            <a:pPr algn="l"/>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Электрорадиоэлементы</a:t>
            </a:r>
            <a:r>
              <a:rPr lang="ru-RU" sz="2400" dirty="0" smtClean="0">
                <a:solidFill>
                  <a:schemeClr val="bg1"/>
                </a:solidFill>
                <a:latin typeface="Times New Roman" pitchFamily="18" charset="0"/>
                <a:cs typeface="Times New Roman" pitchFamily="18" charset="0"/>
              </a:rPr>
              <a:t>.                      </a:t>
            </a:r>
            <a:r>
              <a:rPr lang="ru-RU" sz="2400" i="1" u="sng" dirty="0" smtClean="0">
                <a:solidFill>
                  <a:schemeClr val="bg1"/>
                </a:solidFill>
                <a:latin typeface="Times New Roman" panose="02020603050405020304" pitchFamily="18" charset="0"/>
                <a:ea typeface="Times New Roman" panose="02020603050405020304" pitchFamily="18" charset="0"/>
                <a:cs typeface="+mn-cs"/>
              </a:rPr>
              <a:t> </a:t>
            </a:r>
            <a:r>
              <a:rPr lang="ru-RU" sz="2400" i="1" u="sng" dirty="0">
                <a:solidFill>
                  <a:schemeClr val="bg1"/>
                </a:solidFill>
                <a:latin typeface="Times New Roman" panose="02020603050405020304" pitchFamily="18" charset="0"/>
                <a:ea typeface="Times New Roman" panose="02020603050405020304" pitchFamily="18" charset="0"/>
                <a:cs typeface="+mn-cs"/>
              </a:rPr>
              <a:t>Ключевые слова:</a:t>
            </a:r>
            <a:endParaRPr lang="ru-RU" sz="24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6715" y="668215"/>
            <a:ext cx="12019085" cy="6049107"/>
          </a:xfrm>
          <a:solidFill>
            <a:schemeClr val="accent6">
              <a:lumMod val="20000"/>
              <a:lumOff val="80000"/>
            </a:schemeClr>
          </a:solidFill>
        </p:spPr>
        <p:txBody>
          <a:bodyPr>
            <a:normAutofit/>
          </a:bodyPr>
          <a:lstStyle/>
          <a:p>
            <a:pPr indent="360363" algn="l"/>
            <a:r>
              <a:rPr lang="ru-RU" sz="2800" dirty="0" smtClean="0">
                <a:solidFill>
                  <a:srgbClr val="C00000"/>
                </a:solidFill>
                <a:latin typeface="Times New Roman" panose="02020603050405020304" pitchFamily="18" charset="0"/>
                <a:ea typeface="Times New Roman" panose="02020603050405020304" pitchFamily="18" charset="0"/>
              </a:rPr>
              <a:t>Резистор-</a:t>
            </a:r>
          </a:p>
          <a:p>
            <a:pPr indent="360363" algn="l"/>
            <a:r>
              <a:rPr lang="ru-RU" sz="2800" dirty="0" smtClean="0">
                <a:latin typeface="Times New Roman" panose="02020603050405020304" pitchFamily="18" charset="0"/>
                <a:ea typeface="Times New Roman" panose="02020603050405020304" pitchFamily="18" charset="0"/>
              </a:rPr>
              <a:t>Номинальное сопротивление, допустимое отклонение, номинальная мощность рассеивания, предельное рабочее напряжение, температурный коэффициент сопротивления, коэффициент старения, коэффициент напряжения, ЭДС шумов резистора</a:t>
            </a:r>
            <a:r>
              <a:rPr lang="ru-RU" sz="2800" dirty="0" smtClean="0">
                <a:solidFill>
                  <a:srgbClr val="C00000"/>
                </a:solidFill>
                <a:latin typeface="Times New Roman" panose="02020603050405020304" pitchFamily="18" charset="0"/>
                <a:ea typeface="Times New Roman" panose="02020603050405020304" pitchFamily="18" charset="0"/>
              </a:rPr>
              <a:t> </a:t>
            </a:r>
            <a:r>
              <a:rPr lang="ru-RU"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8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363" algn="l"/>
            <a:r>
              <a:rPr lang="ru-RU"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Катушка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индуктивности </a:t>
            </a:r>
            <a:r>
              <a:rPr lang="ru-RU"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363" algn="l"/>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магнитное </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поле, </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сила </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тока</a:t>
            </a:r>
          </a:p>
          <a:p>
            <a:pPr indent="360363" algn="l"/>
            <a:r>
              <a:rPr lang="ru-RU" sz="2800" b="1" i="1" dirty="0" smtClean="0">
                <a:solidFill>
                  <a:srgbClr val="C00000"/>
                </a:solidFill>
                <a:latin typeface="Times New Roman" panose="02020603050405020304" pitchFamily="18" charset="0"/>
                <a:ea typeface="Calibri" panose="020F0502020204030204" pitchFamily="34" charset="0"/>
              </a:rPr>
              <a:t> </a:t>
            </a:r>
            <a:r>
              <a:rPr lang="ru-RU" sz="2800" dirty="0" smtClean="0">
                <a:solidFill>
                  <a:srgbClr val="FF0000"/>
                </a:solidFill>
                <a:latin typeface="Times New Roman" panose="02020603050405020304" pitchFamily="18" charset="0"/>
                <a:ea typeface="Calibri" panose="020F0502020204030204" pitchFamily="34" charset="0"/>
              </a:rPr>
              <a:t>Трансформатор-</a:t>
            </a:r>
          </a:p>
          <a:p>
            <a:pPr indent="360363" algn="l"/>
            <a:r>
              <a:rPr lang="ru-RU" sz="2800" dirty="0" smtClean="0">
                <a:solidFill>
                  <a:srgbClr val="000000"/>
                </a:solidFill>
                <a:latin typeface="Times New Roman" panose="02020603050405020304" pitchFamily="18" charset="0"/>
                <a:ea typeface="Calibri" panose="020F0502020204030204" pitchFamily="34" charset="0"/>
                <a:cs typeface="+mj-cs"/>
              </a:rPr>
              <a:t>Первичная обмотка</a:t>
            </a:r>
            <a:r>
              <a:rPr lang="ru-RU" sz="2800" dirty="0">
                <a:solidFill>
                  <a:srgbClr val="000000"/>
                </a:solidFill>
                <a:latin typeface="Times New Roman" panose="02020603050405020304" pitchFamily="18" charset="0"/>
                <a:ea typeface="Calibri" panose="020F0502020204030204" pitchFamily="34" charset="0"/>
                <a:cs typeface="+mj-cs"/>
              </a:rPr>
              <a:t>, </a:t>
            </a:r>
            <a:r>
              <a:rPr lang="ru-RU" sz="2800" dirty="0" smtClean="0">
                <a:solidFill>
                  <a:srgbClr val="000000"/>
                </a:solidFill>
                <a:latin typeface="Times New Roman" panose="02020603050405020304" pitchFamily="18" charset="0"/>
                <a:ea typeface="Calibri" panose="020F0502020204030204" pitchFamily="34" charset="0"/>
                <a:cs typeface="+mj-cs"/>
              </a:rPr>
              <a:t>вторичная обмотка</a:t>
            </a:r>
          </a:p>
          <a:p>
            <a:pPr lvl="0" indent="360363" algn="l"/>
            <a:r>
              <a:rPr lang="ru-RU" sz="2800" dirty="0" smtClean="0">
                <a:solidFill>
                  <a:srgbClr val="000000"/>
                </a:solidFill>
                <a:latin typeface="Times New Roman" panose="02020603050405020304" pitchFamily="18" charset="0"/>
                <a:ea typeface="Calibri" panose="020F0502020204030204" pitchFamily="34" charset="0"/>
                <a:cs typeface="+mj-cs"/>
              </a:rPr>
              <a:t> </a:t>
            </a:r>
            <a:r>
              <a:rPr lang="ru-RU" sz="2800" dirty="0" smtClean="0">
                <a:solidFill>
                  <a:srgbClr val="FF0000"/>
                </a:solidFill>
                <a:latin typeface="Times New Roman" panose="02020603050405020304" pitchFamily="18" charset="0"/>
                <a:ea typeface="Calibri" panose="020F0502020204030204" pitchFamily="34" charset="0"/>
                <a:cs typeface="+mj-cs"/>
              </a:rPr>
              <a:t>Конденсатор-</a:t>
            </a:r>
          </a:p>
          <a:p>
            <a:pPr lvl="0" indent="360363" algn="l"/>
            <a:r>
              <a:rPr lang="ru-RU" sz="2800" dirty="0" smtClean="0">
                <a:latin typeface="Times New Roman" panose="02020603050405020304" pitchFamily="18" charset="0"/>
                <a:cs typeface="Times New Roman" panose="02020603050405020304" pitchFamily="18" charset="0"/>
              </a:rPr>
              <a:t>Разность потенциалов, электрическое поле, электроемкость конденсатора</a:t>
            </a:r>
            <a:endParaRPr lang="ru-RU" sz="2800" dirty="0">
              <a:latin typeface="Times New Roman" panose="02020603050405020304" pitchFamily="18" charset="0"/>
              <a:cs typeface="Times New Roman" panose="02020603050405020304" pitchFamily="18" charset="0"/>
            </a:endParaRPr>
          </a:p>
          <a:p>
            <a:pPr indent="360363" algn="l"/>
            <a:r>
              <a:rPr lang="ru-RU" sz="2800" dirty="0" smtClean="0">
                <a:solidFill>
                  <a:srgbClr val="FF0000"/>
                </a:solidFill>
                <a:latin typeface="Times New Roman" panose="02020603050405020304" pitchFamily="18" charset="0"/>
                <a:ea typeface="+mj-ea"/>
                <a:cs typeface="Times New Roman" panose="02020603050405020304" pitchFamily="18" charset="0"/>
              </a:rPr>
              <a:t>Делители </a:t>
            </a:r>
            <a:r>
              <a:rPr lang="ru-RU" sz="2800" dirty="0">
                <a:solidFill>
                  <a:srgbClr val="FF0000"/>
                </a:solidFill>
                <a:latin typeface="Times New Roman" panose="02020603050405020304" pitchFamily="18" charset="0"/>
                <a:ea typeface="+mj-ea"/>
                <a:cs typeface="Times New Roman" panose="02020603050405020304" pitchFamily="18" charset="0"/>
              </a:rPr>
              <a:t>напряжения</a:t>
            </a:r>
            <a:endParaRPr lang="ru-RU" sz="2800" dirty="0">
              <a:solidFill>
                <a:srgbClr val="FF0000"/>
              </a:solidFill>
            </a:endParaRPr>
          </a:p>
        </p:txBody>
      </p:sp>
    </p:spTree>
    <p:extLst>
      <p:ext uri="{BB962C8B-B14F-4D97-AF65-F5344CB8AC3E}">
        <p14:creationId xmlns:p14="http://schemas.microsoft.com/office/powerpoint/2010/main" val="204068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509" y="79131"/>
            <a:ext cx="11975122" cy="2813538"/>
          </a:xfrm>
          <a:solidFill>
            <a:schemeClr val="accent6">
              <a:lumMod val="20000"/>
              <a:lumOff val="80000"/>
            </a:schemeClr>
          </a:solidFill>
        </p:spPr>
        <p:txBody>
          <a:bodyPr>
            <a:noAutofit/>
          </a:bodyPr>
          <a:lstStyle/>
          <a:p>
            <a:r>
              <a:rPr lang="ru-RU" sz="2400" b="1" i="1" dirty="0" smtClean="0">
                <a:solidFill>
                  <a:srgbClr val="000000"/>
                </a:solidFill>
                <a:effectLst/>
                <a:latin typeface="Times New Roman" panose="02020603050405020304" pitchFamily="18" charset="0"/>
                <a:ea typeface="Calibri" panose="020F0502020204030204" pitchFamily="34" charset="0"/>
              </a:rPr>
              <a:t>Электронный аппарат является совокупностью элементов, организованной в соответствии с назначением и принципом действия. Эффективность электронных систем, параметры радиоэлектронной аппаратуры (РЭА) в значительной степени определяются элементной базой, т.е. характеристиками используемых в них интегральных схем, электровакуумных и полупроводниковых приборов, резисторов, конденсаторов, катушек индуктивности, трансформаторов, контактных устройств и т.п. Компоненты (</a:t>
            </a:r>
            <a:r>
              <a:rPr lang="ru-RU" sz="2400" b="1" i="1" dirty="0" err="1" smtClean="0">
                <a:solidFill>
                  <a:srgbClr val="000000"/>
                </a:solidFill>
                <a:effectLst/>
                <a:latin typeface="Times New Roman" panose="02020603050405020304" pitchFamily="18" charset="0"/>
                <a:ea typeface="Calibri" panose="020F0502020204030204" pitchFamily="34" charset="0"/>
              </a:rPr>
              <a:t>электрорадиоэлементы</a:t>
            </a:r>
            <a:r>
              <a:rPr lang="ru-RU" sz="2400" b="1" i="1" dirty="0" smtClean="0">
                <a:solidFill>
                  <a:srgbClr val="000000"/>
                </a:solidFill>
                <a:effectLst/>
                <a:latin typeface="Times New Roman" panose="02020603050405020304" pitchFamily="18" charset="0"/>
                <a:ea typeface="Calibri" panose="020F0502020204030204" pitchFamily="34" charset="0"/>
              </a:rPr>
              <a:t>) радиоустройств – это «строительные полуфабрикаты» в радиоэлектронике.</a:t>
            </a:r>
            <a:endParaRPr lang="ru-RU" sz="2400" dirty="0"/>
          </a:p>
        </p:txBody>
      </p:sp>
      <p:sp>
        <p:nvSpPr>
          <p:cNvPr id="3" name="Подзаголовок 2"/>
          <p:cNvSpPr>
            <a:spLocks noGrp="1"/>
          </p:cNvSpPr>
          <p:nvPr>
            <p:ph type="subTitle" idx="1"/>
          </p:nvPr>
        </p:nvSpPr>
        <p:spPr>
          <a:xfrm>
            <a:off x="105509" y="3124200"/>
            <a:ext cx="11975122" cy="3619500"/>
          </a:xfrm>
          <a:solidFill>
            <a:schemeClr val="accent6">
              <a:lumMod val="20000"/>
              <a:lumOff val="80000"/>
            </a:schemeClr>
          </a:solidFill>
        </p:spPr>
        <p:txBody>
          <a:bodyPr/>
          <a:lstStyle/>
          <a:p>
            <a:r>
              <a:rPr lang="ru-RU" b="1" i="1" dirty="0" smtClean="0">
                <a:solidFill>
                  <a:srgbClr val="000000"/>
                </a:solidFill>
                <a:effectLst/>
                <a:latin typeface="Times New Roman" panose="02020603050405020304" pitchFamily="18" charset="0"/>
                <a:ea typeface="Calibri" panose="020F0502020204030204" pitchFamily="34" charset="0"/>
              </a:rPr>
              <a:t>При построении электрических цепей важную роль имеют </a:t>
            </a:r>
            <a:r>
              <a:rPr lang="ru-RU" b="1" i="1" dirty="0" smtClean="0">
                <a:solidFill>
                  <a:srgbClr val="FF0000"/>
                </a:solidFill>
                <a:effectLst/>
                <a:latin typeface="Times New Roman" panose="02020603050405020304" pitchFamily="18" charset="0"/>
                <a:ea typeface="Calibri" panose="020F0502020204030204" pitchFamily="34" charset="0"/>
              </a:rPr>
              <a:t>активные</a:t>
            </a:r>
            <a:r>
              <a:rPr lang="ru-RU" b="1" i="1" dirty="0" smtClean="0">
                <a:solidFill>
                  <a:srgbClr val="000000"/>
                </a:solidFill>
                <a:effectLst/>
                <a:latin typeface="Times New Roman" panose="02020603050405020304" pitchFamily="18" charset="0"/>
                <a:ea typeface="Calibri" panose="020F0502020204030204" pitchFamily="34" charset="0"/>
              </a:rPr>
              <a:t> (источники напряжения и источники тока) и </a:t>
            </a:r>
            <a:r>
              <a:rPr lang="ru-RU" b="1" i="1" dirty="0" smtClean="0">
                <a:solidFill>
                  <a:srgbClr val="FF0000"/>
                </a:solidFill>
                <a:effectLst/>
                <a:latin typeface="Times New Roman" panose="02020603050405020304" pitchFamily="18" charset="0"/>
                <a:ea typeface="Calibri" panose="020F0502020204030204" pitchFamily="34" charset="0"/>
              </a:rPr>
              <a:t>пассивные </a:t>
            </a:r>
            <a:r>
              <a:rPr lang="ru-RU" b="1" i="1" dirty="0" smtClean="0">
                <a:effectLst/>
                <a:latin typeface="Times New Roman" panose="02020603050405020304" pitchFamily="18" charset="0"/>
                <a:ea typeface="Calibri" panose="020F0502020204030204" pitchFamily="34" charset="0"/>
              </a:rPr>
              <a:t>элементы</a:t>
            </a:r>
            <a:r>
              <a:rPr lang="ru-RU" b="1" i="1" dirty="0" smtClean="0">
                <a:solidFill>
                  <a:srgbClr val="FF0000"/>
                </a:solidFill>
                <a:effectLst/>
                <a:latin typeface="Times New Roman" panose="02020603050405020304" pitchFamily="18" charset="0"/>
                <a:ea typeface="Calibri" panose="020F0502020204030204" pitchFamily="34" charset="0"/>
              </a:rPr>
              <a:t> </a:t>
            </a:r>
            <a:r>
              <a:rPr lang="ru-RU" b="1" i="1" dirty="0" smtClean="0">
                <a:solidFill>
                  <a:srgbClr val="000000"/>
                </a:solidFill>
                <a:effectLst/>
                <a:latin typeface="Times New Roman" panose="02020603050405020304" pitchFamily="18" charset="0"/>
                <a:ea typeface="Calibri" panose="020F0502020204030204" pitchFamily="34" charset="0"/>
              </a:rPr>
              <a:t>(сопротивление, индуктивность и емкость). </a:t>
            </a:r>
            <a:endParaRPr lang="ru-RU" dirty="0"/>
          </a:p>
        </p:txBody>
      </p:sp>
      <p:pic>
        <p:nvPicPr>
          <p:cNvPr id="4" name="Picture 2" descr="https://ds01.infourok.ru/uploads/ex/0843/0000b80a-1df5deac/img3.jpg"/>
          <p:cNvPicPr>
            <a:picLocks noChangeAspect="1" noChangeArrowheads="1"/>
          </p:cNvPicPr>
          <p:nvPr/>
        </p:nvPicPr>
        <p:blipFill>
          <a:blip r:embed="rId2"/>
          <a:srcRect l="6132" t="45961" r="66701" b="15599"/>
          <a:stretch>
            <a:fillRect/>
          </a:stretch>
        </p:blipFill>
        <p:spPr bwMode="auto">
          <a:xfrm>
            <a:off x="193431" y="4038600"/>
            <a:ext cx="2869809" cy="2621280"/>
          </a:xfrm>
          <a:prstGeom prst="rect">
            <a:avLst/>
          </a:prstGeom>
          <a:noFill/>
        </p:spPr>
      </p:pic>
      <p:pic>
        <p:nvPicPr>
          <p:cNvPr id="5" name="Picture 2" descr="https://ds01.infourok.ru/uploads/ex/0843/0000b80a-1df5deac/img3.jpg"/>
          <p:cNvPicPr>
            <a:picLocks noChangeAspect="1" noChangeArrowheads="1"/>
          </p:cNvPicPr>
          <p:nvPr/>
        </p:nvPicPr>
        <p:blipFill>
          <a:blip r:embed="rId2"/>
          <a:srcRect l="72299" t="48468" r="6868" b="15320"/>
          <a:stretch>
            <a:fillRect/>
          </a:stretch>
        </p:blipFill>
        <p:spPr bwMode="auto">
          <a:xfrm>
            <a:off x="3149990" y="4193930"/>
            <a:ext cx="2755509" cy="2465949"/>
          </a:xfrm>
          <a:prstGeom prst="rect">
            <a:avLst/>
          </a:prstGeom>
          <a:noFill/>
        </p:spPr>
      </p:pic>
      <p:pic>
        <p:nvPicPr>
          <p:cNvPr id="6" name="Рисунок 5" descr="https://uprl.su/upload/20170126/full_07de23670a0583d54ddba793cebb5b4e.jpg"/>
          <p:cNvPicPr/>
          <p:nvPr/>
        </p:nvPicPr>
        <p:blipFill rotWithShape="1">
          <a:blip r:embed="rId3">
            <a:extLst>
              <a:ext uri="{28A0092B-C50C-407E-A947-70E740481C1C}">
                <a14:useLocalDpi xmlns:a14="http://schemas.microsoft.com/office/drawing/2010/main" val="0"/>
              </a:ext>
            </a:extLst>
          </a:blip>
          <a:srcRect l="4907" t="18445" r="5293" b="5187"/>
          <a:stretch/>
        </p:blipFill>
        <p:spPr bwMode="auto">
          <a:xfrm>
            <a:off x="6105525" y="4193930"/>
            <a:ext cx="5869598" cy="2465949"/>
          </a:xfrm>
          <a:prstGeom prst="rect">
            <a:avLst/>
          </a:prstGeom>
          <a:noFill/>
          <a:ln>
            <a:noFill/>
          </a:ln>
        </p:spPr>
      </p:pic>
    </p:spTree>
    <p:extLst>
      <p:ext uri="{BB962C8B-B14F-4D97-AF65-F5344CB8AC3E}">
        <p14:creationId xmlns:p14="http://schemas.microsoft.com/office/powerpoint/2010/main" val="76173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715" y="70338"/>
            <a:ext cx="11952410" cy="2301388"/>
          </a:xfrm>
          <a:solidFill>
            <a:schemeClr val="accent6">
              <a:lumMod val="20000"/>
              <a:lumOff val="80000"/>
            </a:schemeClr>
          </a:solidFill>
        </p:spPr>
        <p:txBody>
          <a:bodyPr>
            <a:normAutofit fontScale="90000"/>
          </a:bodyPr>
          <a:lstStyle/>
          <a:p>
            <a:pPr indent="361950" algn="l"/>
            <a:r>
              <a:rPr lang="ru-RU" sz="2700" b="1" dirty="0" smtClean="0">
                <a:solidFill>
                  <a:srgbClr val="000000"/>
                </a:solidFill>
                <a:effectLst/>
                <a:latin typeface="Times New Roman" panose="02020603050405020304" pitchFamily="18" charset="0"/>
                <a:ea typeface="Calibri" panose="020F0502020204030204" pitchFamily="34" charset="0"/>
              </a:rPr>
              <a:t>                                                         Резисторы</a:t>
            </a:r>
            <a:r>
              <a:rPr lang="ru-RU" sz="2700" dirty="0" smtClean="0">
                <a:solidFill>
                  <a:srgbClr val="000000"/>
                </a:solidFill>
                <a:effectLst/>
                <a:latin typeface="Times New Roman" panose="02020603050405020304" pitchFamily="18" charset="0"/>
                <a:ea typeface="Calibri" panose="020F0502020204030204" pitchFamily="34" charset="0"/>
              </a:rPr>
              <a:t/>
            </a:r>
            <a:br>
              <a:rPr lang="ru-RU" sz="2700" dirty="0" smtClean="0">
                <a:solidFill>
                  <a:srgbClr val="000000"/>
                </a:solidFill>
                <a:effectLst/>
                <a:latin typeface="Times New Roman" panose="02020603050405020304" pitchFamily="18" charset="0"/>
                <a:ea typeface="Calibri" panose="020F0502020204030204" pitchFamily="34" charset="0"/>
              </a:rPr>
            </a:br>
            <a:r>
              <a:rPr lang="ru-RU" sz="2700" dirty="0" smtClean="0">
                <a:solidFill>
                  <a:srgbClr val="000000"/>
                </a:solidFill>
                <a:effectLst/>
                <a:latin typeface="Times New Roman" panose="02020603050405020304" pitchFamily="18" charset="0"/>
                <a:ea typeface="Calibri" panose="020F0502020204030204" pitchFamily="34" charset="0"/>
              </a:rPr>
              <a:t>    </a:t>
            </a:r>
            <a:r>
              <a:rPr lang="ru-RU" sz="2400" b="1" i="1" dirty="0" smtClean="0">
                <a:solidFill>
                  <a:srgbClr val="000000"/>
                </a:solidFill>
                <a:effectLst/>
                <a:latin typeface="Times New Roman" panose="02020603050405020304" pitchFamily="18" charset="0"/>
                <a:ea typeface="Calibri" panose="020F0502020204030204" pitchFamily="34" charset="0"/>
              </a:rPr>
              <a:t>Резистор - это самый распространенный электронный компонент, название которого произошло от английского слова «</a:t>
            </a:r>
            <a:r>
              <a:rPr lang="ru-RU" sz="2400" b="1" i="1" dirty="0" err="1" smtClean="0">
                <a:solidFill>
                  <a:srgbClr val="000000"/>
                </a:solidFill>
                <a:effectLst/>
                <a:latin typeface="Times New Roman" panose="02020603050405020304" pitchFamily="18" charset="0"/>
                <a:ea typeface="Calibri" panose="020F0502020204030204" pitchFamily="34" charset="0"/>
              </a:rPr>
              <a:t>resistor</a:t>
            </a:r>
            <a:r>
              <a:rPr lang="ru-RU" sz="2400" b="1" i="1" dirty="0" smtClean="0">
                <a:solidFill>
                  <a:srgbClr val="000000"/>
                </a:solidFill>
                <a:effectLst/>
                <a:latin typeface="Times New Roman" panose="02020603050405020304" pitchFamily="18" charset="0"/>
                <a:ea typeface="Calibri" panose="020F0502020204030204" pitchFamily="34" charset="0"/>
              </a:rPr>
              <a:t>» и от латинского «</a:t>
            </a:r>
            <a:r>
              <a:rPr lang="ru-RU" sz="2400" b="1" i="1" dirty="0" err="1" smtClean="0">
                <a:solidFill>
                  <a:srgbClr val="000000"/>
                </a:solidFill>
                <a:effectLst/>
                <a:latin typeface="Times New Roman" panose="02020603050405020304" pitchFamily="18" charset="0"/>
                <a:ea typeface="Calibri" panose="020F0502020204030204" pitchFamily="34" charset="0"/>
              </a:rPr>
              <a:t>resisto</a:t>
            </a:r>
            <a:r>
              <a:rPr lang="ru-RU" sz="2400" b="1" i="1" dirty="0" smtClean="0">
                <a:solidFill>
                  <a:srgbClr val="000000"/>
                </a:solidFill>
                <a:effectLst/>
                <a:latin typeface="Times New Roman" panose="02020603050405020304" pitchFamily="18" charset="0"/>
                <a:ea typeface="Calibri" panose="020F0502020204030204" pitchFamily="34" charset="0"/>
              </a:rPr>
              <a:t>» - сопротивляюсь.</a:t>
            </a:r>
            <a:r>
              <a:rPr lang="ru-RU" sz="2400" dirty="0" smtClean="0">
                <a:solidFill>
                  <a:srgbClr val="000000"/>
                </a:solidFill>
                <a:effectLst/>
                <a:latin typeface="Times New Roman" panose="02020603050405020304" pitchFamily="18" charset="0"/>
                <a:ea typeface="Calibri" panose="020F0502020204030204" pitchFamily="34" charset="0"/>
              </a:rPr>
              <a:t> </a:t>
            </a:r>
            <a:br>
              <a:rPr lang="ru-RU" sz="2400" dirty="0" smtClean="0">
                <a:solidFill>
                  <a:srgbClr val="000000"/>
                </a:solidFill>
                <a:effectLst/>
                <a:latin typeface="Times New Roman" panose="02020603050405020304" pitchFamily="18" charset="0"/>
                <a:ea typeface="Calibri" panose="020F0502020204030204" pitchFamily="34" charset="0"/>
              </a:rPr>
            </a:br>
            <a:r>
              <a:rPr lang="ru-RU" sz="2400" dirty="0" smtClean="0">
                <a:solidFill>
                  <a:srgbClr val="000000"/>
                </a:solidFill>
                <a:effectLst/>
                <a:latin typeface="Times New Roman" panose="02020603050405020304" pitchFamily="18" charset="0"/>
                <a:ea typeface="Calibri" panose="020F0502020204030204" pitchFamily="34" charset="0"/>
              </a:rPr>
              <a:t>    </a:t>
            </a:r>
            <a:r>
              <a:rPr lang="ru-RU" sz="2400" i="1" dirty="0" smtClean="0">
                <a:solidFill>
                  <a:srgbClr val="000000"/>
                </a:solidFill>
                <a:effectLst/>
                <a:latin typeface="Times New Roman" panose="02020603050405020304" pitchFamily="18" charset="0"/>
                <a:ea typeface="Calibri" panose="020F0502020204030204" pitchFamily="34" charset="0"/>
              </a:rPr>
              <a:t>Основным параметром резистора считается </a:t>
            </a:r>
            <a:r>
              <a:rPr lang="ru-RU" sz="2400" b="1" i="1" u="sng" dirty="0" smtClean="0">
                <a:solidFill>
                  <a:srgbClr val="000000"/>
                </a:solidFill>
                <a:effectLst/>
                <a:latin typeface="Times New Roman" panose="02020603050405020304" pitchFamily="18" charset="0"/>
                <a:ea typeface="Calibri" panose="020F0502020204030204" pitchFamily="34" charset="0"/>
              </a:rPr>
              <a:t>сопротивление</a:t>
            </a:r>
            <a:r>
              <a:rPr lang="ru-RU" sz="2400" dirty="0" smtClean="0">
                <a:solidFill>
                  <a:srgbClr val="000000"/>
                </a:solidFill>
                <a:effectLst/>
                <a:latin typeface="Times New Roman" panose="02020603050405020304" pitchFamily="18" charset="0"/>
                <a:ea typeface="Calibri" panose="020F0502020204030204" pitchFamily="34" charset="0"/>
              </a:rPr>
              <a:t>, которое </a:t>
            </a:r>
            <a:r>
              <a:rPr lang="ru-RU" sz="2400" i="1" dirty="0" smtClean="0">
                <a:solidFill>
                  <a:srgbClr val="FF0000"/>
                </a:solidFill>
                <a:effectLst/>
                <a:latin typeface="Times New Roman" panose="02020603050405020304" pitchFamily="18" charset="0"/>
                <a:ea typeface="Calibri" panose="020F0502020204030204" pitchFamily="34" charset="0"/>
              </a:rPr>
              <a:t>характеризуется его способностью в препятствии протекания электрического тока. </a:t>
            </a:r>
            <a:br>
              <a:rPr lang="ru-RU" sz="2400" i="1" dirty="0" smtClean="0">
                <a:solidFill>
                  <a:srgbClr val="FF0000"/>
                </a:solidFill>
                <a:effectLst/>
                <a:latin typeface="Times New Roman" panose="02020603050405020304" pitchFamily="18" charset="0"/>
                <a:ea typeface="Calibri" panose="020F0502020204030204" pitchFamily="34" charset="0"/>
              </a:rPr>
            </a:br>
            <a:r>
              <a:rPr lang="ru-RU" sz="2400" i="1" dirty="0">
                <a:solidFill>
                  <a:srgbClr val="FF0000"/>
                </a:solidFill>
                <a:latin typeface="Times New Roman" panose="02020603050405020304" pitchFamily="18" charset="0"/>
                <a:ea typeface="Calibri" panose="020F0502020204030204" pitchFamily="34" charset="0"/>
              </a:rPr>
              <a:t> </a:t>
            </a:r>
            <a:r>
              <a:rPr lang="ru-RU" sz="2400" i="1" dirty="0" smtClean="0">
                <a:solidFill>
                  <a:srgbClr val="FF0000"/>
                </a:solidFill>
                <a:latin typeface="Times New Roman" panose="02020603050405020304" pitchFamily="18" charset="0"/>
                <a:ea typeface="Calibri" panose="020F0502020204030204" pitchFamily="34" charset="0"/>
              </a:rPr>
              <a:t>   </a:t>
            </a:r>
            <a:r>
              <a:rPr lang="ru-RU" sz="2400" dirty="0" smtClean="0">
                <a:solidFill>
                  <a:srgbClr val="000000"/>
                </a:solidFill>
                <a:effectLst/>
                <a:latin typeface="Times New Roman" panose="02020603050405020304" pitchFamily="18" charset="0"/>
                <a:ea typeface="Calibri" panose="020F0502020204030204" pitchFamily="34" charset="0"/>
              </a:rPr>
              <a:t>Единицами сопротивления у резисторов являются – Омы (Ω), </a:t>
            </a:r>
            <a:r>
              <a:rPr lang="ru-RU" sz="2400" dirty="0" err="1" smtClean="0">
                <a:solidFill>
                  <a:srgbClr val="000000"/>
                </a:solidFill>
                <a:effectLst/>
                <a:latin typeface="Times New Roman" panose="02020603050405020304" pitchFamily="18" charset="0"/>
                <a:ea typeface="Calibri" panose="020F0502020204030204" pitchFamily="34" charset="0"/>
              </a:rPr>
              <a:t>Килоомы</a:t>
            </a:r>
            <a:r>
              <a:rPr lang="ru-RU" sz="2400" dirty="0" smtClean="0">
                <a:solidFill>
                  <a:srgbClr val="000000"/>
                </a:solidFill>
                <a:effectLst/>
                <a:latin typeface="Times New Roman" panose="02020603050405020304" pitchFamily="18" charset="0"/>
                <a:ea typeface="Calibri" panose="020F0502020204030204" pitchFamily="34" charset="0"/>
              </a:rPr>
              <a:t> (1000 Ом или 1КΩ) и Мегаомы (1000000 Ом или 1МΩ).</a:t>
            </a:r>
            <a:endParaRPr lang="ru-RU" sz="2400" dirty="0"/>
          </a:p>
        </p:txBody>
      </p:sp>
      <p:sp>
        <p:nvSpPr>
          <p:cNvPr id="3" name="Подзаголовок 2"/>
          <p:cNvSpPr>
            <a:spLocks noGrp="1"/>
          </p:cNvSpPr>
          <p:nvPr>
            <p:ph type="subTitle" idx="1"/>
          </p:nvPr>
        </p:nvSpPr>
        <p:spPr>
          <a:xfrm>
            <a:off x="96715" y="2371726"/>
            <a:ext cx="11952410" cy="4381499"/>
          </a:xfrm>
          <a:solidFill>
            <a:schemeClr val="accent6">
              <a:lumMod val="20000"/>
              <a:lumOff val="80000"/>
            </a:schemeClr>
          </a:solidFill>
        </p:spPr>
        <p:txBody>
          <a:bodyPr/>
          <a:lstStyle/>
          <a:p>
            <a:pPr algn="l"/>
            <a:r>
              <a:rPr lang="ru-RU" dirty="0" smtClean="0">
                <a:latin typeface="Times New Roman" panose="02020603050405020304" pitchFamily="18" charset="0"/>
                <a:cs typeface="Times New Roman" panose="02020603050405020304" pitchFamily="18" charset="0"/>
              </a:rPr>
              <a:t>    Резисторы могут иметь постоянное и переменное сопротивление. </a:t>
            </a:r>
            <a:r>
              <a:rPr lang="ru-RU" b="1" i="1" dirty="0" smtClean="0">
                <a:latin typeface="Times New Roman" panose="02020603050405020304" pitchFamily="18" charset="0"/>
                <a:cs typeface="Times New Roman" panose="02020603050405020304" pitchFamily="18" charset="0"/>
              </a:rPr>
              <a:t>Постоянные резисторы</a:t>
            </a:r>
            <a:r>
              <a:rPr lang="ru-RU" dirty="0" smtClean="0">
                <a:latin typeface="Times New Roman" panose="02020603050405020304" pitchFamily="18" charset="0"/>
                <a:cs typeface="Times New Roman" panose="02020603050405020304" pitchFamily="18" charset="0"/>
              </a:rPr>
              <a:t> имеют простую конструкцию. Проводящий слой наносится на изолирующий цилиндр, на концах которого расположены выводы. Вместо проводящего слоя может использоваться проводящий стержень или провод с большим удельным </a:t>
            </a:r>
            <a:r>
              <a:rPr lang="ru-RU" dirty="0" smtClean="0"/>
              <a:t>сопротивлением</a:t>
            </a:r>
            <a:r>
              <a:rPr lang="ru-RU" dirty="0" smtClean="0">
                <a:solidFill>
                  <a:prstClr val="black"/>
                </a:solidFill>
                <a:latin typeface="Times New Roman" panose="02020603050405020304" pitchFamily="18" charset="0"/>
                <a:ea typeface="+mj-ea"/>
                <a:cs typeface="Times New Roman" panose="02020603050405020304" pitchFamily="18" charset="0"/>
              </a:rPr>
              <a:t>.</a:t>
            </a:r>
            <a:endParaRPr lang="ru-RU" dirty="0"/>
          </a:p>
        </p:txBody>
      </p:sp>
      <p:pic>
        <p:nvPicPr>
          <p:cNvPr id="5" name="Рисунок 4" descr="https://uprl.su/upload/20170126/full_07de23670a0583d54ddba793cebb5b4e.jpg"/>
          <p:cNvPicPr/>
          <p:nvPr/>
        </p:nvPicPr>
        <p:blipFill rotWithShape="1">
          <a:blip r:embed="rId2">
            <a:extLst>
              <a:ext uri="{28A0092B-C50C-407E-A947-70E740481C1C}">
                <a14:useLocalDpi xmlns:a14="http://schemas.microsoft.com/office/drawing/2010/main" val="0"/>
              </a:ext>
            </a:extLst>
          </a:blip>
          <a:srcRect l="4907" t="18445" r="5293" b="5187"/>
          <a:stretch/>
        </p:blipFill>
        <p:spPr bwMode="auto">
          <a:xfrm>
            <a:off x="161925" y="3798277"/>
            <a:ext cx="5271723" cy="2954947"/>
          </a:xfrm>
          <a:prstGeom prst="rect">
            <a:avLst/>
          </a:prstGeom>
          <a:noFill/>
          <a:ln>
            <a:noFill/>
          </a:ln>
        </p:spPr>
      </p:pic>
      <p:pic>
        <p:nvPicPr>
          <p:cNvPr id="6" name="Рисунок 5" descr="http://hightolow.ru/images/resistor/ResistorSign.png"/>
          <p:cNvPicPr/>
          <p:nvPr/>
        </p:nvPicPr>
        <p:blipFill rotWithShape="1">
          <a:blip r:embed="rId3">
            <a:extLst>
              <a:ext uri="{28A0092B-C50C-407E-A947-70E740481C1C}">
                <a14:useLocalDpi xmlns:a14="http://schemas.microsoft.com/office/drawing/2010/main" val="0"/>
              </a:ext>
            </a:extLst>
          </a:blip>
          <a:srcRect l="5266" t="4191" r="2539"/>
          <a:stretch/>
        </p:blipFill>
        <p:spPr bwMode="auto">
          <a:xfrm>
            <a:off x="6752492" y="3798277"/>
            <a:ext cx="5296633" cy="2954948"/>
          </a:xfrm>
          <a:prstGeom prst="rect">
            <a:avLst/>
          </a:prstGeom>
          <a:noFill/>
          <a:ln>
            <a:noFill/>
          </a:ln>
        </p:spPr>
      </p:pic>
      <p:pic>
        <p:nvPicPr>
          <p:cNvPr id="4" name="Рисунок 3"/>
          <p:cNvPicPr>
            <a:picLocks noChangeAspect="1"/>
          </p:cNvPicPr>
          <p:nvPr/>
        </p:nvPicPr>
        <p:blipFill>
          <a:blip r:embed="rId4"/>
          <a:stretch>
            <a:fillRect/>
          </a:stretch>
        </p:blipFill>
        <p:spPr>
          <a:xfrm rot="16200000">
            <a:off x="4615598" y="4731419"/>
            <a:ext cx="2954948" cy="1088661"/>
          </a:xfrm>
          <a:prstGeom prst="rect">
            <a:avLst/>
          </a:prstGeom>
        </p:spPr>
      </p:pic>
    </p:spTree>
    <p:extLst>
      <p:ext uri="{BB962C8B-B14F-4D97-AF65-F5344CB8AC3E}">
        <p14:creationId xmlns:p14="http://schemas.microsoft.com/office/powerpoint/2010/main" val="137508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131" y="123825"/>
            <a:ext cx="11969993" cy="2066925"/>
          </a:xfrm>
          <a:solidFill>
            <a:schemeClr val="accent6">
              <a:lumMod val="20000"/>
              <a:lumOff val="80000"/>
            </a:schemeClr>
          </a:solidFill>
        </p:spPr>
        <p:txBody>
          <a:bodyPr>
            <a:noAutofit/>
          </a:bodyPr>
          <a:lstStyle/>
          <a:p>
            <a:pPr indent="180975" algn="l"/>
            <a:r>
              <a:rPr lang="ru-RU" sz="2400" b="1" dirty="0" smtClean="0">
                <a:latin typeface="Times New Roman" panose="02020603050405020304" pitchFamily="18" charset="0"/>
                <a:cs typeface="Times New Roman" panose="02020603050405020304" pitchFamily="18" charset="0"/>
              </a:rPr>
              <a:t>Переменные резисторы </a:t>
            </a:r>
            <a:r>
              <a:rPr lang="ru-RU" sz="2400" dirty="0" smtClean="0">
                <a:latin typeface="Times New Roman" panose="02020603050405020304" pitchFamily="18" charset="0"/>
                <a:cs typeface="Times New Roman" panose="02020603050405020304" pitchFamily="18" charset="0"/>
              </a:rPr>
              <a:t>имеют более сложную конструкцию: поверхность с проводящим слоем  или катушка с проводом, обладающим большим удельным сопротивлением; два вывода, как у постоянного резистора, и скользящий контакт, перемещающийся от одного вывода к другому с помощью регулировочной ручки или движка. Постоянные и переменные резисторы на схемах показывают с помощью условных графических обозначений.</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1449" y="2457450"/>
            <a:ext cx="11877675" cy="4267200"/>
          </a:xfrm>
        </p:spPr>
        <p:txBody>
          <a:bodyPr/>
          <a:lstStyle/>
          <a:p>
            <a:endParaRPr lang="ru-RU" dirty="0"/>
          </a:p>
        </p:txBody>
      </p:sp>
      <p:pic>
        <p:nvPicPr>
          <p:cNvPr id="1026" name="Picture 2" descr="http://elektrikaetoprosto.ru/u/res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49" y="2266950"/>
            <a:ext cx="7458075" cy="4591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da2000.ru/pic/foto/fp/f29201_29600/29565.jpg"/>
          <p:cNvPicPr>
            <a:picLocks noChangeAspect="1" noChangeArrowheads="1"/>
          </p:cNvPicPr>
          <p:nvPr/>
        </p:nvPicPr>
        <p:blipFill rotWithShape="1">
          <a:blip r:embed="rId3">
            <a:extLst>
              <a:ext uri="{28A0092B-C50C-407E-A947-70E740481C1C}">
                <a14:useLocalDpi xmlns:a14="http://schemas.microsoft.com/office/drawing/2010/main" val="0"/>
              </a:ext>
            </a:extLst>
          </a:blip>
          <a:srcRect t="8672"/>
          <a:stretch/>
        </p:blipFill>
        <p:spPr bwMode="auto">
          <a:xfrm>
            <a:off x="171448" y="2266950"/>
            <a:ext cx="4419601" cy="4457700"/>
          </a:xfrm>
          <a:prstGeom prst="rect">
            <a:avLst/>
          </a:prstGeom>
          <a:solidFill>
            <a:schemeClr val="accent6">
              <a:lumMod val="20000"/>
              <a:lumOff val="80000"/>
            </a:schemeClr>
          </a:solidFill>
        </p:spPr>
      </p:pic>
    </p:spTree>
    <p:extLst>
      <p:ext uri="{BB962C8B-B14F-4D97-AF65-F5344CB8AC3E}">
        <p14:creationId xmlns:p14="http://schemas.microsoft.com/office/powerpoint/2010/main" val="4999774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4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7812</TotalTime>
  <Words>2533</Words>
  <Application>Microsoft Office PowerPoint</Application>
  <PresentationFormat>Широкоэкранный</PresentationFormat>
  <Paragraphs>422</Paragraphs>
  <Slides>49</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9</vt:i4>
      </vt:variant>
      <vt:variant>
        <vt:lpstr>Заголовки слайдов</vt:lpstr>
      </vt:variant>
      <vt:variant>
        <vt:i4>49</vt:i4>
      </vt:variant>
    </vt:vector>
  </HeadingPairs>
  <TitlesOfParts>
    <vt:vector size="70" baseType="lpstr">
      <vt:lpstr>Arial</vt:lpstr>
      <vt:lpstr>Calibri</vt:lpstr>
      <vt:lpstr>Calibri Light</vt:lpstr>
      <vt:lpstr>Cambria Math</vt:lpstr>
      <vt:lpstr>Constantia</vt:lpstr>
      <vt:lpstr>Corbel</vt:lpstr>
      <vt:lpstr>Courier New</vt:lpstr>
      <vt:lpstr>Gill Sans MT</vt:lpstr>
      <vt:lpstr>Times New Roman</vt:lpstr>
      <vt:lpstr>Verdana</vt:lpstr>
      <vt:lpstr>Wingdings</vt:lpstr>
      <vt:lpstr>Wingdings 2</vt:lpstr>
      <vt:lpstr>Тема Office</vt:lpstr>
      <vt:lpstr>Солнцестояние</vt:lpstr>
      <vt:lpstr>1_Солнцестояние</vt:lpstr>
      <vt:lpstr>2_Солнцестояние</vt:lpstr>
      <vt:lpstr>Поток</vt:lpstr>
      <vt:lpstr>1_Поток</vt:lpstr>
      <vt:lpstr>2_Поток</vt:lpstr>
      <vt:lpstr>3_Поток</vt:lpstr>
      <vt:lpstr>4_Поток</vt:lpstr>
      <vt:lpstr>Дата: 23.11.2017г.                  Тема занятия: «Электрорадиоэлементы» </vt:lpstr>
      <vt:lpstr>Презентация PowerPoint</vt:lpstr>
      <vt:lpstr>    Активизация опорных знаний студента </vt:lpstr>
      <vt:lpstr>Карточки опроса.    Тема: «Пайка резисторов»</vt:lpstr>
      <vt:lpstr>       Срез знаний по дисциплине Основы радиоэлектроники</vt:lpstr>
      <vt:lpstr> Электрорадиоэлементы.                       Ключевые слова:</vt:lpstr>
      <vt:lpstr>Электронный аппарат является совокупностью элементов, организованной в соответствии с назначением и принципом действия. Эффективность электронных систем, параметры радиоэлектронной аппаратуры (РЭА) в значительной степени определяются элементной базой, т.е. характеристиками используемых в них интегральных схем, электровакуумных и полупроводниковых приборов, резисторов, конденсаторов, катушек индуктивности, трансформаторов, контактных устройств и т.п. Компоненты (электрорадиоэлементы) радиоустройств – это «строительные полуфабрикаты» в радиоэлектронике.</vt:lpstr>
      <vt:lpstr>                                                         Резисторы     Резистор - это самый распространенный электронный компонент, название которого произошло от английского слова «resistor» и от латинского «resisto» - сопротивляюсь.      Основным параметром резистора считается сопротивление, которое характеризуется его способностью в препятствии протекания электрического тока.      Единицами сопротивления у резисторов являются – Омы (Ω), Килоомы (1000 Ом или 1КΩ) и Мегаомы (1000000 Ом или 1МΩ).</vt:lpstr>
      <vt:lpstr>Переменные резисторы имеют более сложную конструкцию: поверхность с проводящим слоем  или катушка с проводом, обладающим большим удельным сопротивлением; два вывода, как у постоянного резистора, и скользящий контакт, перемещающийся от одного вывода к другому с помощью регулировочной ручки или движка. Постоянные и переменные резисторы на схемах показывают с помощью условных графических обозначений.</vt:lpstr>
      <vt:lpstr>      Практически ни одна схема не обходиться без резисторов. С помощью подбора соответствующих величин резисторов и их соединений, можно устанавливать различные значения напряжения и силы тока в электрических цепях.  </vt:lpstr>
      <vt:lpstr>                                                             Характеристики резистора          Основной характеристикой резисторов является их номинальное сопротивление, обозначающее сопротивление резистора с учетом допустимых отклонений от заданного значения при его изготовлении. Отклонение (в процентах) фактического значения сопротивления от номинального, называется допуском, определяет класс точности:  1 класс- отклонение +-5%, 2 класс -отклонение+-10%, 3 класс-отклонение +-20%. На корпусах резисторов наносится маркировка- условные обозначения, по которым можно определить сопротивления и класс точности прибора.</vt:lpstr>
      <vt:lpstr>Рассеиваемая мощность резистора</vt:lpstr>
      <vt:lpstr>                                                           Основные типы резисторов По физическому устройству резисторы бывают следующих типов:       </vt:lpstr>
      <vt:lpstr>Цветовая маркировка резисторов</vt:lpstr>
      <vt:lpstr>Презентация PowerPoint</vt:lpstr>
      <vt:lpstr>Презентация PowerPoint</vt:lpstr>
      <vt:lpstr>Последовательное и параллельное соединение приемников электроэнергии</vt:lpstr>
      <vt:lpstr>Последовательное и параллельное соединение приемников электроэнергии</vt:lpstr>
      <vt:lpstr>Смешанное соединение приемников электроэнергии</vt:lpstr>
      <vt:lpstr>     Катушки индуктивности. Катушка индуктивности — винтовая, спиральная или винтоспиральная катушка из свёрнутого изолированного проводника, обладающая значительной индуктивностью при относительно малой ёмкости и малом активном сопротивлении.   </vt:lpstr>
      <vt:lpstr>Любая катушка индуктивности, как ни странно, обладает индуктивностью:- Индуктивность катушки измеряется в Генри (Гн), обозначается буковкой L и замеряется LC - метром.              Что такое индуктивность?</vt:lpstr>
      <vt:lpstr>Джо­зеф Генри</vt:lpstr>
      <vt:lpstr>Презентация PowerPoint</vt:lpstr>
      <vt:lpstr>Применение</vt:lpstr>
      <vt:lpstr>Презентация PowerPoint</vt:lpstr>
      <vt:lpstr>Индуктивность</vt:lpstr>
      <vt:lpstr>Проводник с током в магнитном поле</vt:lpstr>
      <vt:lpstr>Проводник с током в магнитном поле</vt:lpstr>
      <vt:lpstr>                                                                        Конденсаторы.     Конденса́тор (от лат. condensare — «уплотнять», «сгущать») — двухполюсник с определённым или переменным значением ёмкости и малой проводимостью; устройство для накопления заряда и энергии электрического поля.  Один из самых распространенных элементов в радиоэлектронике, после резистора.     Конденсатор является пассивным электронным компонентом. В простейшем варианте конструкция состоит из двух электродов в форме пластин (называемых обкладками), разделённых диэлектриком, толщина которого мала по сравнению с размерами обкладок. Заряды на обкладках равны по величине и противоположны по знаку.</vt:lpstr>
      <vt:lpstr>Принцип работы конденсатора </vt:lpstr>
      <vt:lpstr>Презентация PowerPoint</vt:lpstr>
      <vt:lpstr>Презентация PowerPoint</vt:lpstr>
      <vt:lpstr>Презентация PowerPoint</vt:lpstr>
      <vt:lpstr>Презентация PowerPoint</vt:lpstr>
      <vt:lpstr>Взаимная емкость двух проводников. Конденсаторы</vt:lpstr>
      <vt:lpstr>Применение конденсаторов</vt:lpstr>
      <vt:lpstr>Трансформаторы.</vt:lpstr>
      <vt:lpstr>                                                                      Устройство трансформатора     Преобразование напряжения в трансформаторах осуществляется переменным магнитным потоком индуктивно-связанных между собой двух обмоток. Обмотка, подключаемая к источнику электрической энергии, называется первичной, другая обмотка, на которую включена нагрузка-вторичной. Если через трансформатор необходимо осуществить питание двух и более нагрузок с разным напряжением, то выполняется соответствующе число вторичных обмоток.  </vt:lpstr>
      <vt:lpstr>Для увеличения амплитуды напряжения, силы тока, мощности электрических сигналов используют специальные устройства, называемые электронными усилителями. Усилитель осуществляет увеличение энергетических параметров управляющего сигнала за счет использования энергии источника питания</vt:lpstr>
      <vt:lpstr>Принцип работы трансформатора</vt:lpstr>
      <vt:lpstr>  Делители напряжения Делитель напряжения позволяет получить меньшее напряжение из большего, напряжение может быть как постоянным, так и переменным </vt:lpstr>
      <vt:lpstr>Вопросы для закрепления материала:</vt:lpstr>
      <vt:lpstr>Задачи для закрепления материала  Тема: «Соединение приемников электроэнергии»</vt:lpstr>
      <vt:lpstr>Задача для закрепления материала   Тема: «Принцип работы трансформатора»</vt:lpstr>
      <vt:lpstr>Задача для закрепления материала  Тема: «Смешанное соединение приемников электроэнергии»</vt:lpstr>
      <vt:lpstr>Параллельное соединение приемников электроэнергии</vt:lpstr>
      <vt:lpstr>Принцип работы трансформатора</vt:lpstr>
      <vt:lpstr>Карточки опроса.    Тема: «Пайка резисторов»</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Электронный аппарат является совокупностью элементов, организованной в соответствии с назначением и принципом действия. Эффективность электронных систем, параметры радиоэлектронной аппаратуры (РЭА) в значительной степени определяются элементной базой, т.е. характеристиками используемых в них интегральных схем, электровакуумных и полупроводниковых приборов, резисторов, конденсаторов, катушек индуктивности, трансформаторов, контактных устройств и т.п. Компоненты (электрорадиоэлементы) радиоустройств – это «строительные полуфабрикаты» в радиоэлектронике.</dc:title>
  <dc:creator>user</dc:creator>
  <cp:lastModifiedBy>user</cp:lastModifiedBy>
  <cp:revision>203</cp:revision>
  <dcterms:created xsi:type="dcterms:W3CDTF">2017-10-12T04:41:01Z</dcterms:created>
  <dcterms:modified xsi:type="dcterms:W3CDTF">2020-03-17T08:25:36Z</dcterms:modified>
</cp:coreProperties>
</file>